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62" r:id="rId3"/>
    <p:sldId id="263" r:id="rId4"/>
    <p:sldId id="257" r:id="rId5"/>
    <p:sldId id="264" r:id="rId6"/>
    <p:sldId id="293" r:id="rId7"/>
    <p:sldId id="295" r:id="rId8"/>
    <p:sldId id="261" r:id="rId9"/>
    <p:sldId id="265" r:id="rId10"/>
    <p:sldId id="270" r:id="rId11"/>
    <p:sldId id="267" r:id="rId12"/>
    <p:sldId id="289" r:id="rId13"/>
    <p:sldId id="286" r:id="rId14"/>
    <p:sldId id="274" r:id="rId15"/>
    <p:sldId id="275" r:id="rId16"/>
    <p:sldId id="276" r:id="rId17"/>
    <p:sldId id="277" r:id="rId18"/>
    <p:sldId id="290" r:id="rId19"/>
    <p:sldId id="296" r:id="rId20"/>
    <p:sldId id="284" r:id="rId21"/>
    <p:sldId id="285" r:id="rId22"/>
    <p:sldId id="280" r:id="rId23"/>
    <p:sldId id="291" r:id="rId24"/>
    <p:sldId id="292" r:id="rId25"/>
    <p:sldId id="281" r:id="rId26"/>
    <p:sldId id="288" r:id="rId27"/>
    <p:sldId id="272" r:id="rId28"/>
    <p:sldId id="27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4624" autoAdjust="0"/>
  </p:normalViewPr>
  <p:slideViewPr>
    <p:cSldViewPr>
      <p:cViewPr varScale="1">
        <p:scale>
          <a:sx n="84" d="100"/>
          <a:sy n="84" d="100"/>
        </p:scale>
        <p:origin x="103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180CA-66B9-4C97-AD21-E613A7BCAA28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CBBC-D9DF-40E9-9171-57D0FBB12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4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8CBBC-D9DF-40E9-9171-57D0FBB124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1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DF5A-835C-4CCA-A800-BF8B6F99D6DA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7186-61A5-4AE0-885A-064C81B69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98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DF5A-835C-4CCA-A800-BF8B6F99D6DA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7186-61A5-4AE0-885A-064C81B6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6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DF5A-835C-4CCA-A800-BF8B6F99D6DA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7186-61A5-4AE0-885A-064C81B6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2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DF5A-835C-4CCA-A800-BF8B6F99D6DA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7186-61A5-4AE0-885A-064C81B6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4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DF5A-835C-4CCA-A800-BF8B6F99D6DA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7186-61A5-4AE0-885A-064C81B69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45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DF5A-835C-4CCA-A800-BF8B6F99D6DA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7186-61A5-4AE0-885A-064C81B6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2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DF5A-835C-4CCA-A800-BF8B6F99D6DA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7186-61A5-4AE0-885A-064C81B6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8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DF5A-835C-4CCA-A800-BF8B6F99D6DA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7186-61A5-4AE0-885A-064C81B6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7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DF5A-835C-4CCA-A800-BF8B6F99D6DA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7186-61A5-4AE0-885A-064C81B6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4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D11DF5A-835C-4CCA-A800-BF8B6F99D6DA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787186-61A5-4AE0-885A-064C81B6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4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DF5A-835C-4CCA-A800-BF8B6F99D6DA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7186-61A5-4AE0-885A-064C81B6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0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D11DF5A-835C-4CCA-A800-BF8B6F99D6DA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1787186-61A5-4AE0-885A-064C81B697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59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590.pn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13" Type="http://schemas.openxmlformats.org/officeDocument/2006/relationships/image" Target="../media/image790.png"/><Relationship Id="rId18" Type="http://schemas.openxmlformats.org/officeDocument/2006/relationships/image" Target="../media/image84.png"/><Relationship Id="rId3" Type="http://schemas.openxmlformats.org/officeDocument/2006/relationships/image" Target="../media/image631.png"/><Relationship Id="rId7" Type="http://schemas.openxmlformats.org/officeDocument/2006/relationships/image" Target="../media/image731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image" Target="../media/image3.jpe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77.png"/><Relationship Id="rId5" Type="http://schemas.openxmlformats.org/officeDocument/2006/relationships/image" Target="../media/image710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2.png"/><Relationship Id="rId9" Type="http://schemas.openxmlformats.org/officeDocument/2006/relationships/image" Target="../media/image75.png"/><Relationship Id="rId14" Type="http://schemas.openxmlformats.org/officeDocument/2006/relationships/image" Target="../media/image8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3.jpeg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2.png"/><Relationship Id="rId3" Type="http://schemas.openxmlformats.org/officeDocument/2006/relationships/image" Target="../media/image77.gif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jpeg"/><Relationship Id="rId9" Type="http://schemas.openxmlformats.org/officeDocument/2006/relationships/image" Target="../media/image100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gif"/><Relationship Id="rId2" Type="http://schemas.openxmlformats.org/officeDocument/2006/relationships/image" Target="../media/image10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8.gif"/><Relationship Id="rId4" Type="http://schemas.openxmlformats.org/officeDocument/2006/relationships/image" Target="../media/image107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gif"/><Relationship Id="rId2" Type="http://schemas.openxmlformats.org/officeDocument/2006/relationships/image" Target="../media/image10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0.png"/><Relationship Id="rId4" Type="http://schemas.openxmlformats.org/officeDocument/2006/relationships/image" Target="../media/image10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gif"/><Relationship Id="rId2" Type="http://schemas.openxmlformats.org/officeDocument/2006/relationships/image" Target="../media/image11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5.gif"/><Relationship Id="rId4" Type="http://schemas.openxmlformats.org/officeDocument/2006/relationships/image" Target="../media/image11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gif"/><Relationship Id="rId2" Type="http://schemas.openxmlformats.org/officeDocument/2006/relationships/image" Target="../media/image1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0.pn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0.png"/><Relationship Id="rId4" Type="http://schemas.openxmlformats.org/officeDocument/2006/relationships/image" Target="../media/image10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0.png"/><Relationship Id="rId4" Type="http://schemas.openxmlformats.org/officeDocument/2006/relationships/image" Target="../media/image10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0.png"/><Relationship Id="rId5" Type="http://schemas.openxmlformats.org/officeDocument/2006/relationships/image" Target="../media/image730.png"/><Relationship Id="rId4" Type="http://schemas.openxmlformats.org/officeDocument/2006/relationships/image" Target="../media/image75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3.jpe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.jpeg"/><Relationship Id="rId21" Type="http://schemas.openxmlformats.org/officeDocument/2006/relationships/image" Target="../media/image49.png"/><Relationship Id="rId7" Type="http://schemas.openxmlformats.org/officeDocument/2006/relationships/image" Target="../media/image19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5" Type="http://schemas.openxmlformats.org/officeDocument/2006/relationships/image" Target="../media/image17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10" Type="http://schemas.openxmlformats.org/officeDocument/2006/relationships/image" Target="../media/image22.png"/><Relationship Id="rId19" Type="http://schemas.openxmlformats.org/officeDocument/2006/relationships/image" Target="../media/image4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3.jpe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13" Type="http://schemas.openxmlformats.org/officeDocument/2006/relationships/image" Target="../media/image510.png"/><Relationship Id="rId18" Type="http://schemas.openxmlformats.org/officeDocument/2006/relationships/image" Target="../media/image560.png"/><Relationship Id="rId3" Type="http://schemas.openxmlformats.org/officeDocument/2006/relationships/image" Target="../media/image410.png"/><Relationship Id="rId21" Type="http://schemas.openxmlformats.org/officeDocument/2006/relationships/image" Target="../media/image70.png"/><Relationship Id="rId7" Type="http://schemas.openxmlformats.org/officeDocument/2006/relationships/image" Target="../media/image450.png"/><Relationship Id="rId12" Type="http://schemas.openxmlformats.org/officeDocument/2006/relationships/image" Target="../media/image500.png"/><Relationship Id="rId17" Type="http://schemas.openxmlformats.org/officeDocument/2006/relationships/image" Target="../media/image550.png"/><Relationship Id="rId2" Type="http://schemas.openxmlformats.org/officeDocument/2006/relationships/image" Target="../media/image3.jpeg"/><Relationship Id="rId16" Type="http://schemas.openxmlformats.org/officeDocument/2006/relationships/image" Target="../media/image540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490.png"/><Relationship Id="rId5" Type="http://schemas.openxmlformats.org/officeDocument/2006/relationships/image" Target="../media/image430.png"/><Relationship Id="rId15" Type="http://schemas.openxmlformats.org/officeDocument/2006/relationships/image" Target="../media/image530.png"/><Relationship Id="rId10" Type="http://schemas.openxmlformats.org/officeDocument/2006/relationships/image" Target="../media/image480.png"/><Relationship Id="rId19" Type="http://schemas.openxmlformats.org/officeDocument/2006/relationships/image" Target="../media/image68.png"/><Relationship Id="rId4" Type="http://schemas.openxmlformats.org/officeDocument/2006/relationships/image" Target="../media/image420.png"/><Relationship Id="rId9" Type="http://schemas.openxmlformats.org/officeDocument/2006/relationships/image" Target="../media/image470.png"/><Relationship Id="rId14" Type="http://schemas.openxmlformats.org/officeDocument/2006/relationships/image" Target="../media/image5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Résultat de recherche d'images pour &quot;cấp số cộ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Résultat de recherche d'images pour &quot;cấp số cộng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003059"/>
            <a:ext cx="7391852" cy="492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72816"/>
            <a:ext cx="280831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98502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1176" y="1791977"/>
                <a:ext cx="83896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Ví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: Cho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cấp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cộng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</a:rPr>
                      <m:t>=−</m:t>
                    </m:r>
                    <m:r>
                      <a:rPr lang="en-US" sz="2800" b="1" i="1" smtClean="0">
                        <a:latin typeface="Cambria Math"/>
                      </a:rPr>
                      <m:t>𝟓</m:t>
                    </m:r>
                    <m:r>
                      <a:rPr lang="en-US" sz="2800" b="1" i="1" smtClean="0">
                        <a:latin typeface="Cambria Math"/>
                      </a:rPr>
                      <m:t>, </m:t>
                    </m:r>
                    <m:r>
                      <a:rPr lang="en-US" sz="2800" b="1" i="1" smtClean="0">
                        <a:latin typeface="Cambria Math"/>
                      </a:rPr>
                      <m:t>𝒅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𝟑</m:t>
                    </m:r>
                    <m:r>
                      <a:rPr lang="en-US" sz="2800" b="1" i="0" smtClean="0">
                        <a:latin typeface="Cambria Math"/>
                      </a:rPr>
                      <m:t>. </m:t>
                    </m:r>
                  </m:oMath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𝟏𝟓</m:t>
                        </m:r>
                      </m:sub>
                    </m:sSub>
                  </m:oMath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340 là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hạng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bao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cấp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cộng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76" y="1791977"/>
                <a:ext cx="8389600" cy="1384995"/>
              </a:xfrm>
              <a:prstGeom prst="rect">
                <a:avLst/>
              </a:prstGeom>
              <a:blipFill>
                <a:blip r:embed="rId3"/>
                <a:stretch>
                  <a:fillRect l="-1526" t="-484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51920" y="3096254"/>
            <a:ext cx="105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79512" y="4365104"/>
                <a:ext cx="8593032" cy="2015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Giả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340 là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n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cấp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cộng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+1=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340−(−5)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+1=116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340 là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116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cấp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cộng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365104"/>
                <a:ext cx="8593032" cy="2015232"/>
              </a:xfrm>
              <a:prstGeom prst="rect">
                <a:avLst/>
              </a:prstGeom>
              <a:blipFill>
                <a:blip r:embed="rId4"/>
                <a:stretch>
                  <a:fillRect l="-1773" t="-4230" b="-8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2873A8-E569-28C0-8E8C-489C1148793B}"/>
                  </a:ext>
                </a:extLst>
              </p:cNvPr>
              <p:cNvSpPr txBox="1"/>
              <p:nvPr/>
            </p:nvSpPr>
            <p:spPr>
              <a:xfrm>
                <a:off x="0" y="454848"/>
                <a:ext cx="9144000" cy="138499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Nếu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cấp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cộng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hạng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đầu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sai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hạng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quát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xác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en-US" sz="2800" b="1" i="1" dirty="0">
                  <a:solidFill>
                    <a:schemeClr val="bg1"/>
                  </a:solidFill>
                  <a:latin typeface="Cambria Math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𝒗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ớ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2873A8-E569-28C0-8E8C-489C11487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848"/>
                <a:ext cx="9144000" cy="1384995"/>
              </a:xfrm>
              <a:prstGeom prst="rect">
                <a:avLst/>
              </a:prstGeom>
              <a:blipFill>
                <a:blip r:embed="rId5"/>
                <a:stretch>
                  <a:fillRect l="-1265" t="-4367" r="-1265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1CEB21-DB9C-24FA-51B4-37E1B0861F93}"/>
                  </a:ext>
                </a:extLst>
              </p:cNvPr>
              <p:cNvSpPr txBox="1"/>
              <p:nvPr/>
            </p:nvSpPr>
            <p:spPr>
              <a:xfrm>
                <a:off x="179512" y="3681029"/>
                <a:ext cx="54333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itchFamily="18" charset="0"/>
                  </a:rPr>
                  <a:t>a) 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15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+14</m:t>
                    </m:r>
                    <m:r>
                      <a:rPr lang="en-US" sz="3200" b="0" i="1" smtClean="0">
                        <a:latin typeface="Cambria Math"/>
                      </a:rPr>
                      <m:t>𝑑</m:t>
                    </m:r>
                    <m:r>
                      <a:rPr lang="en-US" sz="3200" b="0" i="1" smtClean="0">
                        <a:latin typeface="Cambria Math"/>
                      </a:rPr>
                      <m:t>=37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1CEB21-DB9C-24FA-51B4-37E1B0861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681029"/>
                <a:ext cx="5433347" cy="584775"/>
              </a:xfrm>
              <a:prstGeom prst="rect">
                <a:avLst/>
              </a:prstGeom>
              <a:blipFill>
                <a:blip r:embed="rId6"/>
                <a:stretch>
                  <a:fillRect l="-2803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C320DE8-3633-9FCF-6B38-715EE92CF1D5}"/>
              </a:ext>
            </a:extLst>
          </p:cNvPr>
          <p:cNvSpPr txBox="1"/>
          <p:nvPr/>
        </p:nvSpPr>
        <p:spPr>
          <a:xfrm>
            <a:off x="0" y="-13672"/>
            <a:ext cx="4644008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22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 animBg="1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ésultat de recherche d'images pour &quot;cấp số cộ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" y="1286368"/>
            <a:ext cx="5796137" cy="539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Résultat de recherche d'images pour &quot;cấp số cộ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Résultat de recherche d'images pour &quot;cấp số cộng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Résultat de recherche d'images pour &quot;suy nghĩ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Résultat de recherche d'images pour &quot;suy nghĩ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Résultat de recherche d'images pour &quot;suy nghĩ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Résultat de recherche d'images pour &quot;suy nghĩ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2705100" cy="350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loud Callout 10"/>
          <p:cNvSpPr/>
          <p:nvPr/>
        </p:nvSpPr>
        <p:spPr>
          <a:xfrm rot="16200000">
            <a:off x="3243952" y="-873109"/>
            <a:ext cx="1488006" cy="3590891"/>
          </a:xfrm>
          <a:prstGeom prst="cloudCallout">
            <a:avLst>
              <a:gd name="adj1" fmla="val -54649"/>
              <a:gd name="adj2" fmla="val 8176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19803" y="627639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????</a:t>
            </a:r>
          </a:p>
        </p:txBody>
      </p:sp>
      <p:sp>
        <p:nvSpPr>
          <p:cNvPr id="13" name="Cloud Callout 12"/>
          <p:cNvSpPr/>
          <p:nvPr/>
        </p:nvSpPr>
        <p:spPr>
          <a:xfrm rot="16200000">
            <a:off x="3243953" y="-873110"/>
            <a:ext cx="1488006" cy="3590891"/>
          </a:xfrm>
          <a:prstGeom prst="cloudCallout">
            <a:avLst>
              <a:gd name="adj1" fmla="val -54649"/>
              <a:gd name="adj2" fmla="val 8176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783992" y="599169"/>
            <a:ext cx="2407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À,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299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1775763"/>
                <a:ext cx="3563888" cy="70788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latin typeface="Cambria Math"/>
                        </a:rPr>
                        <m:t>𝟐</m:t>
                      </m:r>
                      <m:r>
                        <a:rPr lang="en-US" sz="4000" b="1" i="1" smtClean="0">
                          <a:latin typeface="Cambria Math"/>
                        </a:rPr>
                        <m:t>, </m:t>
                      </m:r>
                      <m:r>
                        <a:rPr lang="en-US" sz="4000" b="1" i="1" smtClean="0">
                          <a:latin typeface="Cambria Math"/>
                        </a:rPr>
                        <m:t>𝒅</m:t>
                      </m:r>
                      <m:r>
                        <a:rPr lang="en-US" sz="4000" b="1" i="1" smtClean="0"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75763"/>
                <a:ext cx="3563888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" y="2671926"/>
                <a:ext cx="3707904" cy="70788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/>
                            </a:rPr>
                            <m:t>𝟏𝟎𝟎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=</m:t>
                          </m:r>
                        </m:sub>
                      </m:sSub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/>
                        </a:rPr>
                        <m:t>+</m:t>
                      </m:r>
                      <m:r>
                        <a:rPr lang="en-US" sz="4000" b="1" i="1" smtClean="0">
                          <a:latin typeface="Cambria Math"/>
                        </a:rPr>
                        <m:t>𝟗𝟗</m:t>
                      </m:r>
                      <m:r>
                        <a:rPr lang="en-US" sz="4000" b="1" i="1" smtClean="0"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671926"/>
                <a:ext cx="3707904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2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ết quả hình ảnh cho phú ông kén r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50" y="3861048"/>
            <a:ext cx="3323862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A1A2C5-A1FC-6A48-2158-9EC6A1EC5083}"/>
              </a:ext>
            </a:extLst>
          </p:cNvPr>
          <p:cNvSpPr txBox="1"/>
          <p:nvPr/>
        </p:nvSpPr>
        <p:spPr>
          <a:xfrm>
            <a:off x="133204" y="44624"/>
            <a:ext cx="8877592" cy="35394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kg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kg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kg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????</a:t>
            </a:r>
          </a:p>
        </p:txBody>
      </p:sp>
    </p:spTree>
    <p:extLst>
      <p:ext uri="{BB962C8B-B14F-4D97-AF65-F5344CB8AC3E}">
        <p14:creationId xmlns:p14="http://schemas.microsoft.com/office/powerpoint/2010/main" val="2526132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Kết quả hình ảnh cho thạch s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31" y="3926610"/>
            <a:ext cx="8964488" cy="27241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Résultat de recherche d'images pour &quot;cấp số cộ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Résultat de recherche d'images pour &quot;cấp số cộng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Résultat de recherche d'images pour &quot;suy nghĩ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Résultat de recherche d'images pour &quot;suy nghĩ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Résultat de recherche d'images pour &quot;suy nghĩ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Résultat de recherche d'images pour &quot;suy nghĩ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Kết quả hình ảnh cho phú ông kén r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45" y="334270"/>
            <a:ext cx="2808312" cy="2395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Kết quả hình ảnh cho thạch sanh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2" descr="Kết quả hình ảnh cho thạch sanh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4" descr="Kết quả hình ảnh cho thạch sanh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8" descr="Kết quả hình ảnh cho bàn cờ tướn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58" y="963802"/>
            <a:ext cx="2788418" cy="355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2887985" y="463334"/>
            <a:ext cx="3240360" cy="4052367"/>
          </a:xfrm>
          <a:prstGeom prst="cloudCallout">
            <a:avLst>
              <a:gd name="adj1" fmla="val 5622"/>
              <a:gd name="adj2" fmla="val 7111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14750" y="880634"/>
            <a:ext cx="2232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1 kg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2 kg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3 kg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4 kg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kg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998" y="2729606"/>
            <a:ext cx="2682552" cy="27363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C7D1BF-3FFD-7D98-00CF-6FBAE96CA1BE}"/>
              </a:ext>
            </a:extLst>
          </p:cNvPr>
          <p:cNvSpPr txBox="1"/>
          <p:nvPr/>
        </p:nvSpPr>
        <p:spPr>
          <a:xfrm>
            <a:off x="0" y="-13672"/>
            <a:ext cx="9144000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9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2886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-1, 3, 7, 11, 15, 19, 23, 27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646024"/>
              </p:ext>
            </p:extLst>
          </p:nvPr>
        </p:nvGraphicFramePr>
        <p:xfrm>
          <a:off x="1259632" y="1397000"/>
          <a:ext cx="6360368" cy="20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5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50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386104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52" y="53984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128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25478"/>
              </p:ext>
            </p:extLst>
          </p:nvPr>
        </p:nvGraphicFramePr>
        <p:xfrm>
          <a:off x="1075888" y="2797805"/>
          <a:ext cx="6360368" cy="20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5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50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0271" y="52322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529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2886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-1, 3, 7, 11, 15, 19, 23, 27 .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27544" y="3183101"/>
                <a:ext cx="73872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544" y="3183101"/>
                <a:ext cx="738728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500" r="-2644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891639" y="3233098"/>
                <a:ext cx="73872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639" y="3233098"/>
                <a:ext cx="738728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2500" r="-27273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11720" y="3184107"/>
                <a:ext cx="73872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720" y="3184107"/>
                <a:ext cx="738728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2500" r="-2623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403808" y="3186119"/>
                <a:ext cx="73872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808" y="3186119"/>
                <a:ext cx="738728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2500" r="-2623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344227" y="3201779"/>
                <a:ext cx="73872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227" y="3201779"/>
                <a:ext cx="738728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2500" r="-2644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132000" y="3231086"/>
                <a:ext cx="73872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000" y="3231086"/>
                <a:ext cx="738728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12500" r="-2644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852080" y="3231086"/>
                <a:ext cx="73872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080" y="3231086"/>
                <a:ext cx="738728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2500" r="-2644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644168" y="3231086"/>
                <a:ext cx="73872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168" y="3231086"/>
                <a:ext cx="738728" cy="584775"/>
              </a:xfrm>
              <a:prstGeom prst="rect">
                <a:avLst/>
              </a:prstGeom>
              <a:blipFill rotWithShape="1">
                <a:blip r:embed="rId10"/>
                <a:stretch>
                  <a:fillRect t="-12500" r="-2644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orizontal Scroll 18"/>
          <p:cNvSpPr/>
          <p:nvPr/>
        </p:nvSpPr>
        <p:spPr>
          <a:xfrm>
            <a:off x="323528" y="4811846"/>
            <a:ext cx="8621990" cy="2046153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5683" y="5234757"/>
                <a:ext cx="889768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/>
                            </a:rPr>
                            <m:t>𝟖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/>
                            </a:rPr>
                            <m:t>𝟕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36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/>
                            </a:rPr>
                            <m:t>𝟔</m:t>
                          </m:r>
                        </m:sub>
                      </m:sSub>
                      <m:r>
                        <a:rPr lang="en-US" sz="36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sz="36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83" y="5234757"/>
                <a:ext cx="8897680" cy="1200329"/>
              </a:xfrm>
              <a:prstGeom prst="rect">
                <a:avLst/>
              </a:prstGeom>
              <a:blipFill rotWithShape="1">
                <a:blip r:embed="rId11"/>
                <a:stretch>
                  <a:fillRect l="-2055" t="-8122" b="-17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130899" y="4208420"/>
                <a:ext cx="7387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899" y="4208420"/>
                <a:ext cx="738727" cy="584775"/>
              </a:xfrm>
              <a:prstGeom prst="rect">
                <a:avLst/>
              </a:prstGeom>
              <a:blipFill rotWithShape="1">
                <a:blip r:embed="rId12"/>
                <a:stretch>
                  <a:fillRect t="-12500" r="-2644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994994" y="4258417"/>
                <a:ext cx="7387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994" y="4258417"/>
                <a:ext cx="738727" cy="584775"/>
              </a:xfrm>
              <a:prstGeom prst="rect">
                <a:avLst/>
              </a:prstGeom>
              <a:blipFill rotWithShape="1">
                <a:blip r:embed="rId13"/>
                <a:stretch>
                  <a:fillRect t="-12632" r="-27273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715075" y="4209426"/>
                <a:ext cx="7387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075" y="4209426"/>
                <a:ext cx="738727" cy="584775"/>
              </a:xfrm>
              <a:prstGeom prst="rect">
                <a:avLst/>
              </a:prstGeom>
              <a:blipFill rotWithShape="1">
                <a:blip r:embed="rId14"/>
                <a:stretch>
                  <a:fillRect t="-12632" r="-26230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507163" y="4211438"/>
                <a:ext cx="7387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163" y="4211438"/>
                <a:ext cx="738727" cy="584775"/>
              </a:xfrm>
              <a:prstGeom prst="rect">
                <a:avLst/>
              </a:prstGeom>
              <a:blipFill rotWithShape="1">
                <a:blip r:embed="rId15"/>
                <a:stretch>
                  <a:fillRect t="-12500" r="-2623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447582" y="4227098"/>
                <a:ext cx="7387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582" y="4227098"/>
                <a:ext cx="738727" cy="584775"/>
              </a:xfrm>
              <a:prstGeom prst="rect">
                <a:avLst/>
              </a:prstGeom>
              <a:blipFill rotWithShape="1">
                <a:blip r:embed="rId16"/>
                <a:stretch>
                  <a:fillRect t="-12500" r="-2644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235355" y="4256405"/>
                <a:ext cx="7387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355" y="4256405"/>
                <a:ext cx="738727" cy="584775"/>
              </a:xfrm>
              <a:prstGeom prst="rect">
                <a:avLst/>
              </a:prstGeom>
              <a:blipFill rotWithShape="1">
                <a:blip r:embed="rId17"/>
                <a:stretch>
                  <a:fillRect t="-12500" r="-2644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955435" y="4256405"/>
                <a:ext cx="7387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435" y="4256405"/>
                <a:ext cx="738727" cy="584775"/>
              </a:xfrm>
              <a:prstGeom prst="rect">
                <a:avLst/>
              </a:prstGeom>
              <a:blipFill rotWithShape="1">
                <a:blip r:embed="rId18"/>
                <a:stretch>
                  <a:fillRect t="-12500" r="-2644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747523" y="4256405"/>
                <a:ext cx="7387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523" y="4256405"/>
                <a:ext cx="738727" cy="584775"/>
              </a:xfrm>
              <a:prstGeom prst="rect">
                <a:avLst/>
              </a:prstGeom>
              <a:blipFill rotWithShape="1">
                <a:blip r:embed="rId19"/>
                <a:stretch>
                  <a:fillRect t="-12500" r="-2644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77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2886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các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40152" y="0"/>
                <a:ext cx="17728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</a:rPr>
                      <m:t>=−</m:t>
                    </m:r>
                    <m:r>
                      <a:rPr lang="en-US" sz="2800" b="1" i="1" smtClean="0">
                        <a:latin typeface="Cambria Math"/>
                      </a:rPr>
                      <m:t>𝟏</m:t>
                    </m:r>
                    <m:r>
                      <a:rPr lang="en-US" sz="2800" b="1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0"/>
                <a:ext cx="1772858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r="-1065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576327" y="0"/>
                <a:ext cx="15676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𝟖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𝟐𝟕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327" y="0"/>
                <a:ext cx="156767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2318" y="1270571"/>
                <a:ext cx="83601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𝟖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𝟔</m:t>
                          </m:r>
                        </m:sub>
                      </m:sSub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𝟕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𝟖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18" y="1270571"/>
                <a:ext cx="8360162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orizontal Scroll 9"/>
          <p:cNvSpPr/>
          <p:nvPr/>
        </p:nvSpPr>
        <p:spPr>
          <a:xfrm>
            <a:off x="169223" y="3960377"/>
            <a:ext cx="8201405" cy="2083331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6050" y="4509120"/>
                <a:ext cx="8463647" cy="1141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/>
                            </a:rPr>
                            <m:t>𝟖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/>
                            </a:rPr>
                            <m:t>𝟕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36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/>
                            </a:rPr>
                            <m:t>𝟔</m:t>
                          </m:r>
                        </m:sub>
                      </m:sSub>
                      <m:r>
                        <a:rPr lang="en-US" sz="36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sz="36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0" y="4509120"/>
                <a:ext cx="8463647" cy="1141776"/>
              </a:xfrm>
              <a:prstGeom prst="rect">
                <a:avLst/>
              </a:prstGeom>
              <a:blipFill rotWithShape="1">
                <a:blip r:embed="rId6"/>
                <a:stretch>
                  <a:fillRect l="-2233" t="-8556" r="-2378" b="-24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2780" y="1799725"/>
                <a:ext cx="41080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𝟖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80" y="1799725"/>
                <a:ext cx="4108072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2703" y="2313280"/>
                <a:ext cx="41080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</a:rPr>
                        <m:t>(−</m:t>
                      </m:r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𝟐𝟕</m:t>
                      </m:r>
                      <m:r>
                        <a:rPr lang="en-US" sz="28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03" y="2313280"/>
                <a:ext cx="4108072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-468560" y="2836500"/>
                <a:ext cx="41080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𝟏𝟎𝟒</m:t>
                      </m:r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8560" y="2836500"/>
                <a:ext cx="4108072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0" y="3668927"/>
                <a:ext cx="88924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cấp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cộng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n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hạng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đầu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tiên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800" b="1" i="0" smtClean="0">
                        <a:latin typeface="Cambria Math"/>
                      </a:rPr>
                      <m:t>.</m:t>
                    </m:r>
                  </m:oMath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68927"/>
                <a:ext cx="8892480" cy="954107"/>
              </a:xfrm>
              <a:prstGeom prst="rect">
                <a:avLst/>
              </a:prstGeom>
              <a:blipFill rotWithShape="1">
                <a:blip r:embed="rId10"/>
                <a:stretch>
                  <a:fillRect l="-1371" t="-6410" r="-2605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83768" y="4509120"/>
                <a:ext cx="2909514" cy="910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509120"/>
                <a:ext cx="2909514" cy="910186"/>
              </a:xfrm>
              <a:prstGeom prst="rect">
                <a:avLst/>
              </a:prstGeom>
              <a:blipFill rotWithShape="1">
                <a:blip r:embed="rId11"/>
                <a:stretch>
                  <a:fillRect r="-5439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83768" y="5658205"/>
                <a:ext cx="3902800" cy="925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𝒏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2800" b="1" i="1" smtClean="0">
                              <a:latin typeface="Cambria Math"/>
                            </a:rPr>
                            <m:t>𝒅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658205"/>
                <a:ext cx="3902800" cy="925703"/>
              </a:xfrm>
              <a:prstGeom prst="rect">
                <a:avLst/>
              </a:prstGeom>
              <a:blipFill rotWithShape="1">
                <a:blip r:embed="rId12"/>
                <a:stretch>
                  <a:fillRect r="-3744" b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67569" y="3098110"/>
                <a:ext cx="3931717" cy="58477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200" b="1" i="1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32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2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200" b="1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/>
                            </a:rPr>
                            <m:t>𝒏</m:t>
                          </m:r>
                          <m:r>
                            <a:rPr lang="en-US" sz="3200" b="1" i="1"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3200" b="1" i="1">
                          <a:latin typeface="Cambria Math"/>
                        </a:rPr>
                        <m:t>𝒅</m:t>
                      </m:r>
                      <m:r>
                        <a:rPr lang="en-US" sz="3200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569" y="3098110"/>
                <a:ext cx="3931717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46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 animBg="1"/>
      <p:bldP spid="10" grpId="1" animBg="1"/>
      <p:bldP spid="13" grpId="0"/>
      <p:bldP spid="13" grpId="1"/>
      <p:bldP spid="14" grpId="0"/>
      <p:bldP spid="15" grpId="0"/>
      <p:bldP spid="16" grpId="0"/>
      <p:bldP spid="17" grpId="0"/>
      <p:bldP spid="18" grpId="0"/>
      <p:bldP spid="20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0" y="523220"/>
                <a:ext cx="88924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cấp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cộng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800" b="1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. Khi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3220"/>
                <a:ext cx="8892480" cy="954107"/>
              </a:xfrm>
              <a:prstGeom prst="rect">
                <a:avLst/>
              </a:prstGeom>
              <a:blipFill>
                <a:blip r:embed="rId4"/>
                <a:stretch>
                  <a:fillRect l="-1371" t="-7051" r="-1988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04200" y="1477327"/>
                <a:ext cx="2909514" cy="91018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00" y="1477327"/>
                <a:ext cx="2909514" cy="9101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517914" y="1477327"/>
                <a:ext cx="3902800" cy="92570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𝒏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2800" b="1" i="1" smtClean="0">
                              <a:latin typeface="Cambria Math"/>
                            </a:rPr>
                            <m:t>𝒅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914" y="1477327"/>
                <a:ext cx="3902800" cy="9257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9B9FBFB-B769-FC8F-8899-4579AF4F2C43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CE314A-8FD0-4B6B-A999-D1A31A8D16F7}"/>
                  </a:ext>
                </a:extLst>
              </p:cNvPr>
              <p:cNvSpPr txBox="1"/>
              <p:nvPr/>
            </p:nvSpPr>
            <p:spPr>
              <a:xfrm>
                <a:off x="0" y="2695387"/>
                <a:ext cx="9135257" cy="5847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Ví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𝟓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𝟗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𝟏𝟑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+…+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𝟗𝟕</m:t>
                    </m:r>
                  </m:oMath>
                </a14:m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CE314A-8FD0-4B6B-A999-D1A31A8D1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95387"/>
                <a:ext cx="9135257" cy="584775"/>
              </a:xfrm>
              <a:prstGeom prst="rect">
                <a:avLst/>
              </a:prstGeom>
              <a:blipFill>
                <a:blip r:embed="rId7"/>
                <a:stretch>
                  <a:fillRect l="-1668" t="-14583" b="-322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CE395BA-FB7E-FB23-119A-AA211F2BCCE2}"/>
              </a:ext>
            </a:extLst>
          </p:cNvPr>
          <p:cNvSpPr txBox="1"/>
          <p:nvPr/>
        </p:nvSpPr>
        <p:spPr>
          <a:xfrm>
            <a:off x="3870176" y="3357137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152FAD-B7E2-99B9-899E-36BD468E96F0}"/>
                  </a:ext>
                </a:extLst>
              </p:cNvPr>
              <p:cNvSpPr txBox="1"/>
              <p:nvPr/>
            </p:nvSpPr>
            <p:spPr>
              <a:xfrm>
                <a:off x="251520" y="3989159"/>
                <a:ext cx="8712968" cy="2079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Dãy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trên</a:t>
                </a:r>
                <a:r>
                  <a:rPr lang="en-US" sz="2400" dirty="0"/>
                  <a:t> là </a:t>
                </a:r>
                <a:r>
                  <a:rPr lang="en-US" sz="2400" dirty="0" err="1"/>
                  <a:t>cấp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cộng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=97,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Vì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thế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các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cấp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cộng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trên</a:t>
                </a:r>
                <a:r>
                  <a:rPr lang="en-US" sz="2400" dirty="0"/>
                  <a:t> là: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97−1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+1=25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1+97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.25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=1225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152FAD-B7E2-99B9-899E-36BD468E9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989159"/>
                <a:ext cx="8712968" cy="2079865"/>
              </a:xfrm>
              <a:prstGeom prst="rect">
                <a:avLst/>
              </a:prstGeom>
              <a:blipFill>
                <a:blip r:embed="rId8"/>
                <a:stretch>
                  <a:fillRect l="-1049" t="-2339" r="-350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336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2" grpId="0" animBg="1"/>
      <p:bldP spid="8" grpId="0" animBg="1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Kết quả hình ảnh cho thạch s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02" y="4385567"/>
            <a:ext cx="8964488" cy="27241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Résultat de recherche d'images pour &quot;cấp số cộ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Résultat de recherche d'images pour &quot;cấp số cộng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Résultat de recherche d'images pour &quot;suy nghĩ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Résultat de recherche d'images pour &quot;suy nghĩ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Résultat de recherche d'images pour &quot;suy nghĩ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Résultat de recherche d'images pour &quot;suy nghĩ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Kết quả hình ảnh cho phú ông kén r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45" y="334270"/>
            <a:ext cx="2808312" cy="2395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Kết quả hình ảnh cho thạch sanh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2" descr="Kết quả hình ảnh cho thạch sanh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4" descr="Kết quả hình ảnh cho thạch sanh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8" descr="Kết quả hình ảnh cho bàn cờ tướn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58" y="118169"/>
            <a:ext cx="2788418" cy="355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3041576" y="147113"/>
            <a:ext cx="3240360" cy="4052367"/>
          </a:xfrm>
          <a:prstGeom prst="cloudCallout">
            <a:avLst>
              <a:gd name="adj1" fmla="val 5622"/>
              <a:gd name="adj2" fmla="val 7111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14750" y="880634"/>
            <a:ext cx="2232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1 kg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2 kg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3 kg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4 kg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kg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998" y="2729606"/>
            <a:ext cx="2682552" cy="27363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768" y="3013329"/>
                <a:ext cx="5616352" cy="70788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latin typeface="Cambria Math"/>
                        </a:rPr>
                        <m:t>𝟏</m:t>
                      </m:r>
                      <m:r>
                        <a:rPr lang="en-US" sz="4000" b="1" i="1" smtClean="0">
                          <a:latin typeface="Cambria Math"/>
                        </a:rPr>
                        <m:t>, </m:t>
                      </m:r>
                      <m:r>
                        <a:rPr lang="en-US" sz="4000" b="1" i="1" smtClean="0">
                          <a:latin typeface="Cambria Math"/>
                        </a:rPr>
                        <m:t>𝒅</m:t>
                      </m:r>
                      <m:r>
                        <a:rPr lang="en-US" sz="4000" b="1" i="1" smtClean="0"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latin typeface="Cambria Math"/>
                        </a:rPr>
                        <m:t>𝟏</m:t>
                      </m:r>
                      <m:r>
                        <a:rPr lang="en-US" sz="4000" b="1" i="1" smtClean="0">
                          <a:latin typeface="Cambria Math"/>
                        </a:rPr>
                        <m:t>, </m:t>
                      </m:r>
                      <m:r>
                        <a:rPr lang="en-US" sz="4000" b="1" i="1" smtClean="0">
                          <a:latin typeface="Cambria Math"/>
                        </a:rPr>
                        <m:t>𝒏</m:t>
                      </m:r>
                      <m:r>
                        <a:rPr lang="en-US" sz="4000" b="1" i="1" smtClean="0"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latin typeface="Cambria Math"/>
                        </a:rPr>
                        <m:t>𝟔𝟒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8" y="3013329"/>
                <a:ext cx="5616352" cy="7078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768" y="3742956"/>
                <a:ext cx="4964757" cy="116384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/>
                            </a:rPr>
                            <m:t>𝒏</m:t>
                          </m:r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600" b="1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3600" b="1" i="1" smtClean="0">
                              <a:latin typeface="Cambria Math"/>
                            </a:rPr>
                            <m:t>𝒅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8" y="3742956"/>
                <a:ext cx="4964757" cy="116384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loud Callout 21"/>
          <p:cNvSpPr/>
          <p:nvPr/>
        </p:nvSpPr>
        <p:spPr>
          <a:xfrm>
            <a:off x="3034705" y="115233"/>
            <a:ext cx="3240360" cy="4052367"/>
          </a:xfrm>
          <a:prstGeom prst="cloudCallout">
            <a:avLst>
              <a:gd name="adj1" fmla="val 5622"/>
              <a:gd name="adj2" fmla="val 7111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67436" y="1070273"/>
            <a:ext cx="2179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2080 kg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2433" y="1825922"/>
            <a:ext cx="2179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Baskerville Old Face" pitchFamily="18" charset="0"/>
              </a:rPr>
              <a:t>Trời</a:t>
            </a:r>
            <a:r>
              <a:rPr lang="en-US" sz="2400" b="1" dirty="0">
                <a:latin typeface="Baskerville Old Face" pitchFamily="18" charset="0"/>
              </a:rPr>
              <a:t> </a:t>
            </a:r>
            <a:r>
              <a:rPr lang="en-US" sz="2400" b="1" dirty="0" err="1">
                <a:latin typeface="Baskerville Old Face" pitchFamily="18" charset="0"/>
              </a:rPr>
              <a:t>ơi</a:t>
            </a:r>
            <a:r>
              <a:rPr lang="en-US" sz="2400" b="1" dirty="0">
                <a:latin typeface="Baskerville Old Face" pitchFamily="18" charset="0"/>
              </a:rPr>
              <a:t>!!!, </a:t>
            </a:r>
            <a:r>
              <a:rPr lang="en-US" sz="2400" b="1" dirty="0" err="1">
                <a:latin typeface="Baskerville Old Face" pitchFamily="18" charset="0"/>
              </a:rPr>
              <a:t>nhiều</a:t>
            </a:r>
            <a:r>
              <a:rPr lang="en-US" sz="2400" b="1" dirty="0">
                <a:latin typeface="Baskerville Old Face" pitchFamily="18" charset="0"/>
              </a:rPr>
              <a:t> </a:t>
            </a:r>
            <a:r>
              <a:rPr lang="en-US" sz="2400" b="1" dirty="0" err="1">
                <a:latin typeface="Baskerville Old Face" pitchFamily="18" charset="0"/>
              </a:rPr>
              <a:t>quá</a:t>
            </a:r>
            <a:r>
              <a:rPr lang="en-US" sz="2400" b="1" dirty="0">
                <a:latin typeface="Baskerville Old Face" pitchFamily="18" charset="0"/>
              </a:rPr>
              <a:t> ,</a:t>
            </a:r>
            <a:r>
              <a:rPr lang="en-US" sz="2400" b="1" dirty="0" err="1">
                <a:latin typeface="Baskerville Old Face" pitchFamily="18" charset="0"/>
              </a:rPr>
              <a:t>không</a:t>
            </a:r>
            <a:r>
              <a:rPr lang="en-US" sz="2400" b="1" dirty="0">
                <a:latin typeface="Baskerville Old Face" pitchFamily="18" charset="0"/>
              </a:rPr>
              <a:t> </a:t>
            </a:r>
            <a:r>
              <a:rPr lang="en-US" sz="2400" b="1" dirty="0" err="1">
                <a:latin typeface="Baskerville Old Face" pitchFamily="18" charset="0"/>
              </a:rPr>
              <a:t>cưới</a:t>
            </a:r>
            <a:r>
              <a:rPr lang="en-US" sz="2400" b="1" dirty="0">
                <a:latin typeface="Baskerville Old Face" pitchFamily="18" charset="0"/>
              </a:rPr>
              <a:t> </a:t>
            </a:r>
            <a:r>
              <a:rPr lang="en-US" sz="2400" b="1" dirty="0" err="1">
                <a:latin typeface="Baskerville Old Face" pitchFamily="18" charset="0"/>
              </a:rPr>
              <a:t>được</a:t>
            </a:r>
            <a:r>
              <a:rPr lang="en-US" sz="2400" b="1" dirty="0">
                <a:latin typeface="Baskerville Old Face" pitchFamily="18" charset="0"/>
              </a:rPr>
              <a:t> </a:t>
            </a:r>
            <a:r>
              <a:rPr lang="en-US" sz="2400" b="1" dirty="0" err="1">
                <a:latin typeface="Baskerville Old Face" pitchFamily="18" charset="0"/>
              </a:rPr>
              <a:t>vợ</a:t>
            </a:r>
            <a:r>
              <a:rPr lang="en-US" sz="2400" b="1" dirty="0">
                <a:latin typeface="Baskerville Old Face" pitchFamily="18" charset="0"/>
              </a:rPr>
              <a:t> </a:t>
            </a:r>
            <a:r>
              <a:rPr lang="en-US" sz="2400" b="1" dirty="0" err="1">
                <a:latin typeface="Baskerville Old Face" pitchFamily="18" charset="0"/>
              </a:rPr>
              <a:t>rồi</a:t>
            </a:r>
            <a:r>
              <a:rPr lang="en-US" sz="2400" b="1" dirty="0">
                <a:latin typeface="Baskerville Old Face" pitchFamily="18" charset="0"/>
              </a:rPr>
              <a:t>. </a:t>
            </a:r>
            <a:r>
              <a:rPr lang="en-US" sz="2400" b="1" dirty="0" err="1">
                <a:latin typeface="Baskerville Old Face" pitchFamily="18" charset="0"/>
              </a:rPr>
              <a:t>huhu</a:t>
            </a:r>
            <a:endParaRPr lang="en-US" sz="2400" b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0" grpId="0" animBg="1"/>
      <p:bldP spid="21" grpId="0" animBg="1"/>
      <p:bldP spid="22" grpId="0" animBg="1"/>
      <p:bldP spid="4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87569"/>
            <a:ext cx="9144000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là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Trong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ban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là 70 800 000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các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5963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043608" y="4697013"/>
                <a:ext cx="3902800" cy="925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𝒏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2800" b="1" i="1" smtClean="0">
                              <a:latin typeface="Cambria Math"/>
                            </a:rPr>
                            <m:t>𝒅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697013"/>
                <a:ext cx="3902800" cy="9257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259632" y="4053272"/>
                <a:ext cx="38849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𝟐𝟎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, 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𝟐𝟎</m:t>
                      </m:r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053272"/>
                <a:ext cx="388497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930121" y="5718337"/>
                <a:ext cx="4877233" cy="925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2800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121" y="5718337"/>
                <a:ext cx="4877233" cy="9257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595140" y="5834980"/>
            <a:ext cx="3369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590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878" y="4078173"/>
            <a:ext cx="116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3904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9" grpId="0"/>
      <p:bldP spid="11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169476"/>
            <a:ext cx="3312368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ĐOÁN Ô CHỮ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337003"/>
              </p:ext>
            </p:extLst>
          </p:nvPr>
        </p:nvGraphicFramePr>
        <p:xfrm>
          <a:off x="882994" y="2696887"/>
          <a:ext cx="7272811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9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89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106346" y="2701998"/>
            <a:ext cx="100811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1406" y="2701998"/>
            <a:ext cx="108012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37064"/>
              </p:ext>
            </p:extLst>
          </p:nvPr>
        </p:nvGraphicFramePr>
        <p:xfrm>
          <a:off x="863586" y="5136059"/>
          <a:ext cx="7272811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9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89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106346" y="5131230"/>
            <a:ext cx="1131671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04606" y="5131230"/>
            <a:ext cx="108012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9304" y="908720"/>
            <a:ext cx="7632848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600" y="2060848"/>
            <a:ext cx="165618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4581128"/>
            <a:ext cx="158417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71406" y="2701998"/>
            <a:ext cx="1068644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83968" y="2852936"/>
            <a:ext cx="75281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43222" y="2852936"/>
            <a:ext cx="89682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Curved Up 17">
            <a:extLst>
              <a:ext uri="{FF2B5EF4-FFF2-40B4-BE49-F238E27FC236}">
                <a16:creationId xmlns:a16="http://schemas.microsoft.com/office/drawing/2014/main" id="{66EF9C2E-144C-A524-B005-A2AA307FB9ED}"/>
              </a:ext>
            </a:extLst>
          </p:cNvPr>
          <p:cNvSpPr/>
          <p:nvPr/>
        </p:nvSpPr>
        <p:spPr>
          <a:xfrm>
            <a:off x="1545840" y="3429000"/>
            <a:ext cx="937927" cy="422663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urved Up 18">
            <a:extLst>
              <a:ext uri="{FF2B5EF4-FFF2-40B4-BE49-F238E27FC236}">
                <a16:creationId xmlns:a16="http://schemas.microsoft.com/office/drawing/2014/main" id="{73D977EB-01B5-8A05-1E4E-48E9ABC6BBA2}"/>
              </a:ext>
            </a:extLst>
          </p:cNvPr>
          <p:cNvSpPr/>
          <p:nvPr/>
        </p:nvSpPr>
        <p:spPr>
          <a:xfrm>
            <a:off x="2627783" y="3447245"/>
            <a:ext cx="937927" cy="422663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urved Up 19">
            <a:extLst>
              <a:ext uri="{FF2B5EF4-FFF2-40B4-BE49-F238E27FC236}">
                <a16:creationId xmlns:a16="http://schemas.microsoft.com/office/drawing/2014/main" id="{CA6597B7-5193-EB86-334B-F91B3BE2A89E}"/>
              </a:ext>
            </a:extLst>
          </p:cNvPr>
          <p:cNvSpPr/>
          <p:nvPr/>
        </p:nvSpPr>
        <p:spPr>
          <a:xfrm>
            <a:off x="3594212" y="3458423"/>
            <a:ext cx="937927" cy="422663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urved Up 20">
            <a:extLst>
              <a:ext uri="{FF2B5EF4-FFF2-40B4-BE49-F238E27FC236}">
                <a16:creationId xmlns:a16="http://schemas.microsoft.com/office/drawing/2014/main" id="{0ABB7809-AC36-98DD-C3E9-680715A12691}"/>
              </a:ext>
            </a:extLst>
          </p:cNvPr>
          <p:cNvSpPr/>
          <p:nvPr/>
        </p:nvSpPr>
        <p:spPr>
          <a:xfrm>
            <a:off x="4655293" y="3458423"/>
            <a:ext cx="937927" cy="422663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DEB02E7B-FDE6-B335-69BC-BFAC6645EA84}"/>
              </a:ext>
            </a:extLst>
          </p:cNvPr>
          <p:cNvSpPr/>
          <p:nvPr/>
        </p:nvSpPr>
        <p:spPr>
          <a:xfrm>
            <a:off x="5735413" y="3438385"/>
            <a:ext cx="937927" cy="422663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514D04D6-3B03-D6ED-2BA4-8EBB4AC945E7}"/>
              </a:ext>
            </a:extLst>
          </p:cNvPr>
          <p:cNvSpPr/>
          <p:nvPr/>
        </p:nvSpPr>
        <p:spPr>
          <a:xfrm>
            <a:off x="6797964" y="3438385"/>
            <a:ext cx="937927" cy="422663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283153-878C-2435-D32A-425B5B46AC60}"/>
              </a:ext>
            </a:extLst>
          </p:cNvPr>
          <p:cNvSpPr txBox="1"/>
          <p:nvPr/>
        </p:nvSpPr>
        <p:spPr>
          <a:xfrm>
            <a:off x="1594184" y="388108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85323E-4BB7-23FB-BBAB-E67937F1348A}"/>
              </a:ext>
            </a:extLst>
          </p:cNvPr>
          <p:cNvSpPr txBox="1"/>
          <p:nvPr/>
        </p:nvSpPr>
        <p:spPr>
          <a:xfrm>
            <a:off x="2595611" y="386990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5E24CE-F6DF-11D1-8458-EFC06CE37D19}"/>
              </a:ext>
            </a:extLst>
          </p:cNvPr>
          <p:cNvSpPr txBox="1"/>
          <p:nvPr/>
        </p:nvSpPr>
        <p:spPr>
          <a:xfrm>
            <a:off x="3635896" y="388747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2BBA79-104C-FCEE-21B7-A87DC6B75BFD}"/>
              </a:ext>
            </a:extLst>
          </p:cNvPr>
          <p:cNvSpPr txBox="1"/>
          <p:nvPr/>
        </p:nvSpPr>
        <p:spPr>
          <a:xfrm>
            <a:off x="4716016" y="3896855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DDA55D-12ED-86BD-0585-7CAD0376C0BD}"/>
              </a:ext>
            </a:extLst>
          </p:cNvPr>
          <p:cNvSpPr txBox="1"/>
          <p:nvPr/>
        </p:nvSpPr>
        <p:spPr>
          <a:xfrm>
            <a:off x="5796136" y="3896855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72A3B2-2721-56F7-895A-500066727319}"/>
              </a:ext>
            </a:extLst>
          </p:cNvPr>
          <p:cNvSpPr txBox="1"/>
          <p:nvPr/>
        </p:nvSpPr>
        <p:spPr>
          <a:xfrm>
            <a:off x="6876256" y="3911895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</a:p>
        </p:txBody>
      </p:sp>
      <p:sp>
        <p:nvSpPr>
          <p:cNvPr id="32" name="Arrow: Curved Up 31">
            <a:extLst>
              <a:ext uri="{FF2B5EF4-FFF2-40B4-BE49-F238E27FC236}">
                <a16:creationId xmlns:a16="http://schemas.microsoft.com/office/drawing/2014/main" id="{CCB689F0-6E8E-39E6-FB06-E0AD703A92B8}"/>
              </a:ext>
            </a:extLst>
          </p:cNvPr>
          <p:cNvSpPr/>
          <p:nvPr/>
        </p:nvSpPr>
        <p:spPr>
          <a:xfrm>
            <a:off x="1514014" y="5808166"/>
            <a:ext cx="937927" cy="422663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Arrow: Curved Up 32">
            <a:extLst>
              <a:ext uri="{FF2B5EF4-FFF2-40B4-BE49-F238E27FC236}">
                <a16:creationId xmlns:a16="http://schemas.microsoft.com/office/drawing/2014/main" id="{29598E5B-C920-97B4-7AD8-A2DD985843DC}"/>
              </a:ext>
            </a:extLst>
          </p:cNvPr>
          <p:cNvSpPr/>
          <p:nvPr/>
        </p:nvSpPr>
        <p:spPr>
          <a:xfrm>
            <a:off x="2595957" y="5826411"/>
            <a:ext cx="937927" cy="422663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Arrow: Curved Up 33">
            <a:extLst>
              <a:ext uri="{FF2B5EF4-FFF2-40B4-BE49-F238E27FC236}">
                <a16:creationId xmlns:a16="http://schemas.microsoft.com/office/drawing/2014/main" id="{A58C0B99-7BF2-23EC-720A-285A69A3F3DD}"/>
              </a:ext>
            </a:extLst>
          </p:cNvPr>
          <p:cNvSpPr/>
          <p:nvPr/>
        </p:nvSpPr>
        <p:spPr>
          <a:xfrm>
            <a:off x="3562386" y="5837589"/>
            <a:ext cx="937927" cy="422663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Arrow: Curved Up 34">
            <a:extLst>
              <a:ext uri="{FF2B5EF4-FFF2-40B4-BE49-F238E27FC236}">
                <a16:creationId xmlns:a16="http://schemas.microsoft.com/office/drawing/2014/main" id="{F152776C-236E-1074-9F3D-67931B85D04B}"/>
              </a:ext>
            </a:extLst>
          </p:cNvPr>
          <p:cNvSpPr/>
          <p:nvPr/>
        </p:nvSpPr>
        <p:spPr>
          <a:xfrm>
            <a:off x="4623467" y="5837589"/>
            <a:ext cx="937927" cy="422663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Arrow: Curved Up 35">
            <a:extLst>
              <a:ext uri="{FF2B5EF4-FFF2-40B4-BE49-F238E27FC236}">
                <a16:creationId xmlns:a16="http://schemas.microsoft.com/office/drawing/2014/main" id="{57A67DA1-1078-C098-3318-50D188B74C15}"/>
              </a:ext>
            </a:extLst>
          </p:cNvPr>
          <p:cNvSpPr/>
          <p:nvPr/>
        </p:nvSpPr>
        <p:spPr>
          <a:xfrm>
            <a:off x="5703587" y="5817551"/>
            <a:ext cx="937927" cy="422663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Arrow: Curved Up 36">
            <a:extLst>
              <a:ext uri="{FF2B5EF4-FFF2-40B4-BE49-F238E27FC236}">
                <a16:creationId xmlns:a16="http://schemas.microsoft.com/office/drawing/2014/main" id="{C4F31C96-4BCA-E4AC-3C80-DC5AC4C5211F}"/>
              </a:ext>
            </a:extLst>
          </p:cNvPr>
          <p:cNvSpPr/>
          <p:nvPr/>
        </p:nvSpPr>
        <p:spPr>
          <a:xfrm>
            <a:off x="6766138" y="5817551"/>
            <a:ext cx="937927" cy="422663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4566C00-F3B3-2EB3-82D2-7A1A479FDB2C}"/>
              </a:ext>
            </a:extLst>
          </p:cNvPr>
          <p:cNvSpPr txBox="1"/>
          <p:nvPr/>
        </p:nvSpPr>
        <p:spPr>
          <a:xfrm>
            <a:off x="1562358" y="626025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18A7E7-A778-8B31-1BC1-60E62A9B7542}"/>
              </a:ext>
            </a:extLst>
          </p:cNvPr>
          <p:cNvSpPr txBox="1"/>
          <p:nvPr/>
        </p:nvSpPr>
        <p:spPr>
          <a:xfrm>
            <a:off x="2563785" y="624907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76AF7C-C370-DD1B-4A40-5E7BF39519D5}"/>
              </a:ext>
            </a:extLst>
          </p:cNvPr>
          <p:cNvSpPr txBox="1"/>
          <p:nvPr/>
        </p:nvSpPr>
        <p:spPr>
          <a:xfrm>
            <a:off x="3604070" y="626663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FFF5BEB-452A-7C71-BFD5-1C9727CE8E45}"/>
              </a:ext>
            </a:extLst>
          </p:cNvPr>
          <p:cNvSpPr txBox="1"/>
          <p:nvPr/>
        </p:nvSpPr>
        <p:spPr>
          <a:xfrm>
            <a:off x="4684190" y="6276021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4FEC25-91FA-E968-F27C-D72BD593C673}"/>
              </a:ext>
            </a:extLst>
          </p:cNvPr>
          <p:cNvSpPr txBox="1"/>
          <p:nvPr/>
        </p:nvSpPr>
        <p:spPr>
          <a:xfrm>
            <a:off x="5764310" y="6276021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9F8E1D-BD2B-178B-A411-E1B9E2DFF5EB}"/>
              </a:ext>
            </a:extLst>
          </p:cNvPr>
          <p:cNvSpPr txBox="1"/>
          <p:nvPr/>
        </p:nvSpPr>
        <p:spPr>
          <a:xfrm>
            <a:off x="6844430" y="6291061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</a:t>
            </a:r>
          </a:p>
        </p:txBody>
      </p:sp>
    </p:spTree>
    <p:extLst>
      <p:ext uri="{BB962C8B-B14F-4D97-AF65-F5344CB8AC3E}">
        <p14:creationId xmlns:p14="http://schemas.microsoft.com/office/powerpoint/2010/main" val="279857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ABB0-E66C-4040-8B3E-C706C4E81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664" y="2924944"/>
            <a:ext cx="7356776" cy="2663189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F9C00E2-70DD-CC42-996E-F02D4AF70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91" y="2215706"/>
            <a:ext cx="1238726" cy="26631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3037BA4-8B5B-AE46-A56C-C4292CB0F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" y="-1"/>
            <a:ext cx="4318397" cy="335756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5410556-D6AF-1749-8FC7-4AF4C8E2A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397" y="0"/>
            <a:ext cx="4318397" cy="335756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6930AF1-4F30-6E43-AACE-12B8FB3AB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0672" y="4909727"/>
            <a:ext cx="1853804" cy="180220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7BA46D9-3DD7-FA41-BC3E-D378597BD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420888" y="4437112"/>
            <a:ext cx="1547337" cy="16488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BCEE90-38A6-340A-2E24-4E9599C01924}"/>
              </a:ext>
            </a:extLst>
          </p:cNvPr>
          <p:cNvSpPr txBox="1"/>
          <p:nvPr/>
        </p:nvSpPr>
        <p:spPr>
          <a:xfrm>
            <a:off x="2707848" y="14600"/>
            <a:ext cx="36004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9206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AD60BC-DCDC-AF46-B72B-CAFD8DF4471C}"/>
              </a:ext>
            </a:extLst>
          </p:cNvPr>
          <p:cNvSpPr txBox="1"/>
          <p:nvPr/>
        </p:nvSpPr>
        <p:spPr>
          <a:xfrm>
            <a:off x="4039790" y="188971"/>
            <a:ext cx="163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>
                <a:solidFill>
                  <a:srgbClr val="C00000"/>
                </a:solidFill>
              </a:rPr>
              <a:t>Bài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làm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7A85AD-87FF-F840-BAC7-6B1D8CF89D13}"/>
              </a:ext>
            </a:extLst>
          </p:cNvPr>
          <p:cNvSpPr txBox="1"/>
          <p:nvPr/>
        </p:nvSpPr>
        <p:spPr>
          <a:xfrm>
            <a:off x="1201081" y="1190316"/>
            <a:ext cx="264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- </a:t>
            </a:r>
            <a:r>
              <a:rPr lang="en-US" sz="2400" dirty="0" err="1"/>
              <a:t>Mét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tiên</a:t>
            </a:r>
            <a:r>
              <a:rPr lang="en-US" sz="2400" dirty="0"/>
              <a:t>: 80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D8005B-6D99-A943-BFD3-96F4913CDB1D}"/>
              </a:ext>
            </a:extLst>
          </p:cNvPr>
          <p:cNvSpPr txBox="1"/>
          <p:nvPr/>
        </p:nvSpPr>
        <p:spPr>
          <a:xfrm>
            <a:off x="4981395" y="1747776"/>
            <a:ext cx="370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- </a:t>
            </a:r>
            <a:r>
              <a:rPr lang="en-US" sz="2400" dirty="0" err="1"/>
              <a:t>Mét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7   : 105 + 5 = 110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96BE5A-A48C-4C43-AF55-17919E043C3C}"/>
              </a:ext>
            </a:extLst>
          </p:cNvPr>
          <p:cNvSpPr txBox="1"/>
          <p:nvPr/>
        </p:nvSpPr>
        <p:spPr>
          <a:xfrm>
            <a:off x="4981395" y="1188090"/>
            <a:ext cx="378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- </a:t>
            </a:r>
            <a:r>
              <a:rPr lang="en-US" sz="2400" dirty="0" err="1"/>
              <a:t>Mét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6   : 100 + 5 = 105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396894-5DC7-5543-8B6A-CFF44D8347C2}"/>
              </a:ext>
            </a:extLst>
          </p:cNvPr>
          <p:cNvSpPr txBox="1"/>
          <p:nvPr/>
        </p:nvSpPr>
        <p:spPr>
          <a:xfrm>
            <a:off x="4981395" y="2309810"/>
            <a:ext cx="378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- </a:t>
            </a:r>
            <a:r>
              <a:rPr lang="en-US" sz="2400" dirty="0" err="1"/>
              <a:t>Mét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8   : 110 + 5 = 115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223743-C24C-6F40-86DA-DA89DE985548}"/>
              </a:ext>
            </a:extLst>
          </p:cNvPr>
          <p:cNvSpPr txBox="1"/>
          <p:nvPr/>
        </p:nvSpPr>
        <p:spPr>
          <a:xfrm>
            <a:off x="1214306" y="1747777"/>
            <a:ext cx="339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- </a:t>
            </a:r>
            <a:r>
              <a:rPr lang="en-US" sz="2400" dirty="0" err="1"/>
              <a:t>Mét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2     : 80+5 = 85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E1E162-A87C-FD44-A1C9-7AE47732C1AC}"/>
              </a:ext>
            </a:extLst>
          </p:cNvPr>
          <p:cNvSpPr txBox="1"/>
          <p:nvPr/>
        </p:nvSpPr>
        <p:spPr>
          <a:xfrm>
            <a:off x="1214306" y="2338327"/>
            <a:ext cx="361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- </a:t>
            </a:r>
            <a:r>
              <a:rPr lang="en-US" sz="2400" dirty="0" err="1"/>
              <a:t>Mét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3     : 85 + 5 = 90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79B932-C305-A648-8501-C73E2E6A773B}"/>
              </a:ext>
            </a:extLst>
          </p:cNvPr>
          <p:cNvSpPr txBox="1"/>
          <p:nvPr/>
        </p:nvSpPr>
        <p:spPr>
          <a:xfrm>
            <a:off x="1214306" y="2914649"/>
            <a:ext cx="361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- </a:t>
            </a:r>
            <a:r>
              <a:rPr lang="en-US" sz="2400" dirty="0" err="1"/>
              <a:t>Mét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4     : 90 + 5 = 95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8232C3-0A51-9146-A52F-C40080DCB358}"/>
              </a:ext>
            </a:extLst>
          </p:cNvPr>
          <p:cNvSpPr txBox="1"/>
          <p:nvPr/>
        </p:nvSpPr>
        <p:spPr>
          <a:xfrm>
            <a:off x="1201080" y="3510020"/>
            <a:ext cx="376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- </a:t>
            </a:r>
            <a:r>
              <a:rPr lang="en-US" sz="2400" dirty="0" err="1"/>
              <a:t>Mét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5     : 95 + 5 = 100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19E98C-C98A-A148-8F12-5ACA18FF1FDB}"/>
              </a:ext>
            </a:extLst>
          </p:cNvPr>
          <p:cNvSpPr txBox="1"/>
          <p:nvPr/>
        </p:nvSpPr>
        <p:spPr>
          <a:xfrm>
            <a:off x="4981395" y="2914650"/>
            <a:ext cx="378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- </a:t>
            </a:r>
            <a:r>
              <a:rPr lang="en-US" sz="2400" dirty="0" err="1"/>
              <a:t>Mét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9   : 115 + 5 = 120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BD77E5-3F5C-F445-A320-D636972FFDD8}"/>
              </a:ext>
            </a:extLst>
          </p:cNvPr>
          <p:cNvSpPr txBox="1"/>
          <p:nvPr/>
        </p:nvSpPr>
        <p:spPr>
          <a:xfrm>
            <a:off x="4981395" y="3505200"/>
            <a:ext cx="373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- </a:t>
            </a:r>
            <a:r>
              <a:rPr lang="en-US" sz="2400" dirty="0" err="1"/>
              <a:t>Mét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10: 120 + 5 = 125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672E92-D407-1143-91FD-9374FCE00A11}"/>
              </a:ext>
            </a:extLst>
          </p:cNvPr>
          <p:cNvSpPr txBox="1"/>
          <p:nvPr/>
        </p:nvSpPr>
        <p:spPr>
          <a:xfrm>
            <a:off x="1201080" y="4500534"/>
            <a:ext cx="481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F0"/>
                </a:solidFill>
              </a:rPr>
              <a:t>Vậy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tổng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số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tiền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trong</a:t>
            </a:r>
            <a:r>
              <a:rPr lang="en-US" sz="2400" b="1" dirty="0">
                <a:solidFill>
                  <a:srgbClr val="00B0F0"/>
                </a:solidFill>
              </a:rPr>
              <a:t> 10 </a:t>
            </a:r>
            <a:r>
              <a:rPr lang="en-US" sz="2400" b="1" dirty="0" err="1">
                <a:solidFill>
                  <a:srgbClr val="00B0F0"/>
                </a:solidFill>
              </a:rPr>
              <a:t>mét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là</a:t>
            </a:r>
            <a:r>
              <a:rPr lang="en-US" sz="2400" b="1" dirty="0">
                <a:solidFill>
                  <a:srgbClr val="00B0F0"/>
                </a:solidFill>
              </a:rPr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C26574-656C-8143-8204-AFDE3126E48B}"/>
              </a:ext>
            </a:extLst>
          </p:cNvPr>
          <p:cNvSpPr txBox="1"/>
          <p:nvPr/>
        </p:nvSpPr>
        <p:spPr>
          <a:xfrm>
            <a:off x="550521" y="5089110"/>
            <a:ext cx="8464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80+85+90+95+100+105+110+115+120+125 = 1025 ( </a:t>
            </a:r>
            <a:r>
              <a:rPr lang="en-US" sz="2400" dirty="0" err="1"/>
              <a:t>nghìn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602F0DD-EFD1-D148-BCC1-5AFC80030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9" y="1000125"/>
            <a:ext cx="831377" cy="375761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1BF63B9-7329-0247-9FD0-EF69BA764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560" y="768721"/>
            <a:ext cx="798092" cy="375761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202158A-520E-D04C-B6D5-29EF0392B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57900"/>
            <a:ext cx="4511279" cy="7790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07318E3-EC7D-FC42-9AFB-BAE905ED7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35" y="6057900"/>
            <a:ext cx="4425552" cy="77908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5EF61A1-9867-CD44-8610-A3B9FD08E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700" y="2292919"/>
            <a:ext cx="475784" cy="62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0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7848" y="14600"/>
            <a:ext cx="36004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186009"/>
            <a:ext cx="9144000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thuê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80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10m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2789"/>
            <a:ext cx="233975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BÀI TOÁN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30121" y="3692249"/>
                <a:ext cx="3902800" cy="925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𝒏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2800" b="1" i="1" smtClean="0">
                              <a:latin typeface="Cambria Math"/>
                            </a:rPr>
                            <m:t>𝒅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121" y="3692249"/>
                <a:ext cx="3902800" cy="925703"/>
              </a:xfrm>
              <a:prstGeom prst="rect">
                <a:avLst/>
              </a:prstGeom>
              <a:blipFill rotWithShape="1">
                <a:blip r:embed="rId3"/>
                <a:stretch>
                  <a:fillRect r="-3750" b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43492" y="4932959"/>
                <a:ext cx="38849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𝟖𝟎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, 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, 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𝟏𝟎</m:t>
                      </m:r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492" y="4932959"/>
                <a:ext cx="3884974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r="-3925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30121" y="5718337"/>
                <a:ext cx="4877233" cy="925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𝟏𝟎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𝟏𝟎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𝟖𝟎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𝟏𝟎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2800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121" y="5718337"/>
                <a:ext cx="4877233" cy="925703"/>
              </a:xfrm>
              <a:prstGeom prst="rect">
                <a:avLst/>
              </a:prstGeom>
              <a:blipFill rotWithShape="1">
                <a:blip r:embed="rId5"/>
                <a:stretch>
                  <a:fillRect r="-3000" b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595140" y="5834980"/>
            <a:ext cx="3369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1025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961844"/>
            <a:ext cx="116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94966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9" grpId="0"/>
      <p:bldP spid="11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BCA79-E3A3-C045-8E53-AC24B739C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5722" y="1234441"/>
            <a:ext cx="6858000" cy="3544253"/>
          </a:xfrm>
        </p:spPr>
        <p:txBody>
          <a:bodyPr>
            <a:noAutofit/>
          </a:bodyPr>
          <a:lstStyle/>
          <a:p>
            <a:pPr algn="l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TNHH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10,5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AE0922-57EF-6F48-BD46-46C88C8F7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955" y="4778694"/>
            <a:ext cx="3411855" cy="20793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5D757D-DA4C-E54E-AA38-2A3E0BE98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0211"/>
            <a:ext cx="1705928" cy="30184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B234CD-87FB-1146-9A5C-5E60D0722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" y="5052060"/>
            <a:ext cx="1088708" cy="12458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BBB640-A792-6542-9085-D4F7A254E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1" y="5060632"/>
            <a:ext cx="991070" cy="12458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24429D-D64A-23DA-36BB-67F11482FCC2}"/>
              </a:ext>
            </a:extLst>
          </p:cNvPr>
          <p:cNvSpPr txBox="1"/>
          <p:nvPr/>
        </p:nvSpPr>
        <p:spPr>
          <a:xfrm>
            <a:off x="2707848" y="14600"/>
            <a:ext cx="36004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15532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216132-3060-FD44-BDEA-A455558CAFDB}"/>
              </a:ext>
            </a:extLst>
          </p:cNvPr>
          <p:cNvSpPr txBox="1"/>
          <p:nvPr/>
        </p:nvSpPr>
        <p:spPr>
          <a:xfrm>
            <a:off x="3835702" y="656918"/>
            <a:ext cx="1787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1 </a:t>
            </a:r>
            <a:r>
              <a:rPr lang="en-US" sz="2000" dirty="0" err="1">
                <a:solidFill>
                  <a:srgbClr val="0070C0"/>
                </a:solidFill>
              </a:rPr>
              <a:t>quý</a:t>
            </a:r>
            <a:r>
              <a:rPr lang="en-US" sz="2000" dirty="0">
                <a:solidFill>
                  <a:srgbClr val="0070C0"/>
                </a:solidFill>
              </a:rPr>
              <a:t> = 3 </a:t>
            </a:r>
            <a:r>
              <a:rPr lang="en-US" sz="2000" dirty="0" err="1">
                <a:solidFill>
                  <a:srgbClr val="0070C0"/>
                </a:solidFill>
              </a:rPr>
              <a:t>tháng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B29418-4E02-3542-BCA0-3D6B9BCA80F7}"/>
              </a:ext>
            </a:extLst>
          </p:cNvPr>
          <p:cNvSpPr txBox="1"/>
          <p:nvPr/>
        </p:nvSpPr>
        <p:spPr>
          <a:xfrm>
            <a:off x="3832231" y="1105218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1 </a:t>
            </a:r>
            <a:r>
              <a:rPr lang="en-US" sz="2000" dirty="0" err="1">
                <a:solidFill>
                  <a:srgbClr val="0070C0"/>
                </a:solidFill>
              </a:rPr>
              <a:t>năm</a:t>
            </a:r>
            <a:r>
              <a:rPr lang="en-US" sz="2000" dirty="0">
                <a:solidFill>
                  <a:srgbClr val="0070C0"/>
                </a:solidFill>
              </a:rPr>
              <a:t> = 4 </a:t>
            </a:r>
            <a:r>
              <a:rPr lang="en-US" sz="2000" dirty="0" err="1">
                <a:solidFill>
                  <a:srgbClr val="0070C0"/>
                </a:solidFill>
              </a:rPr>
              <a:t>quý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9B5B57-90CF-7D4B-AD2B-63B4C6485D8E}"/>
              </a:ext>
            </a:extLst>
          </p:cNvPr>
          <p:cNvSpPr txBox="1"/>
          <p:nvPr/>
        </p:nvSpPr>
        <p:spPr>
          <a:xfrm>
            <a:off x="3607875" y="1550193"/>
            <a:ext cx="2395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3 </a:t>
            </a:r>
            <a:r>
              <a:rPr lang="en-US" sz="2000" dirty="0" err="1">
                <a:solidFill>
                  <a:srgbClr val="0070C0"/>
                </a:solidFill>
              </a:rPr>
              <a:t>năm</a:t>
            </a:r>
            <a:r>
              <a:rPr lang="en-US" sz="2000" dirty="0">
                <a:solidFill>
                  <a:srgbClr val="0070C0"/>
                </a:solidFill>
              </a:rPr>
              <a:t> = 4x3 = 12 </a:t>
            </a:r>
            <a:r>
              <a:rPr lang="en-US" sz="2000" dirty="0" err="1">
                <a:solidFill>
                  <a:srgbClr val="0070C0"/>
                </a:solidFill>
              </a:rPr>
              <a:t>quý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82E89D-2F4D-1444-A580-F6A4CE241C6C}"/>
              </a:ext>
            </a:extLst>
          </p:cNvPr>
          <p:cNvSpPr txBox="1"/>
          <p:nvPr/>
        </p:nvSpPr>
        <p:spPr>
          <a:xfrm>
            <a:off x="3835631" y="0"/>
            <a:ext cx="1447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Bài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làm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42D458-6C32-034C-A4C2-DFF9E1583F04}"/>
              </a:ext>
            </a:extLst>
          </p:cNvPr>
          <p:cNvSpPr txBox="1"/>
          <p:nvPr/>
        </p:nvSpPr>
        <p:spPr>
          <a:xfrm>
            <a:off x="47377" y="2078366"/>
            <a:ext cx="324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: 10,5 </a:t>
            </a:r>
            <a:r>
              <a:rPr lang="en-US" dirty="0" err="1"/>
              <a:t>triệu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3E6B49-91DE-C342-9BC0-27444D75F1A7}"/>
              </a:ext>
            </a:extLst>
          </p:cNvPr>
          <p:cNvSpPr txBox="1"/>
          <p:nvPr/>
        </p:nvSpPr>
        <p:spPr>
          <a:xfrm>
            <a:off x="42838" y="2495474"/>
            <a:ext cx="379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2: 10,5 + 0,3.1 = 10,8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E19192-3480-D949-BE53-1045A405547F}"/>
              </a:ext>
            </a:extLst>
          </p:cNvPr>
          <p:cNvSpPr txBox="1"/>
          <p:nvPr/>
        </p:nvSpPr>
        <p:spPr>
          <a:xfrm>
            <a:off x="45788" y="2918213"/>
            <a:ext cx="379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3: 10,5 + 0,3.2 = 11,1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15A23D-A3DA-4243-86A1-C37EA93A42B6}"/>
              </a:ext>
            </a:extLst>
          </p:cNvPr>
          <p:cNvSpPr txBox="1"/>
          <p:nvPr/>
        </p:nvSpPr>
        <p:spPr>
          <a:xfrm>
            <a:off x="45789" y="3746134"/>
            <a:ext cx="379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5: 10,5 + 0,3.4 = 11,7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3DF1FB-92B0-F44B-887B-90F02EA24A87}"/>
              </a:ext>
            </a:extLst>
          </p:cNvPr>
          <p:cNvSpPr txBox="1"/>
          <p:nvPr/>
        </p:nvSpPr>
        <p:spPr>
          <a:xfrm>
            <a:off x="31347" y="3329691"/>
            <a:ext cx="379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4: 10,5 + 0,3.3 = 11,4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AD6151-9FE8-4442-BEA2-748257A75ECB}"/>
              </a:ext>
            </a:extLst>
          </p:cNvPr>
          <p:cNvSpPr txBox="1"/>
          <p:nvPr/>
        </p:nvSpPr>
        <p:spPr>
          <a:xfrm>
            <a:off x="4808480" y="2918213"/>
            <a:ext cx="379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9: 10,5 + 0,3.8 = 12,9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859EED-17C0-5B4C-B405-5E63C8076DC9}"/>
              </a:ext>
            </a:extLst>
          </p:cNvPr>
          <p:cNvSpPr txBox="1"/>
          <p:nvPr/>
        </p:nvSpPr>
        <p:spPr>
          <a:xfrm>
            <a:off x="4808480" y="2495474"/>
            <a:ext cx="379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8: 10,5 + 0,3.7 = 12,6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DC8585-73FC-2343-A001-F7E94BE04EF5}"/>
              </a:ext>
            </a:extLst>
          </p:cNvPr>
          <p:cNvSpPr txBox="1"/>
          <p:nvPr/>
        </p:nvSpPr>
        <p:spPr>
          <a:xfrm>
            <a:off x="4808480" y="3329691"/>
            <a:ext cx="391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10: 10,5 + 0,3.9 = 13,2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0E547C-C5EF-BB45-B0D6-FC84BCC07827}"/>
              </a:ext>
            </a:extLst>
          </p:cNvPr>
          <p:cNvSpPr txBox="1"/>
          <p:nvPr/>
        </p:nvSpPr>
        <p:spPr>
          <a:xfrm>
            <a:off x="4808480" y="2072735"/>
            <a:ext cx="379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7: 10,5 + 0,3.6 = 12,3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7336D9-BB75-8A40-ADDE-72965443416A}"/>
              </a:ext>
            </a:extLst>
          </p:cNvPr>
          <p:cNvSpPr txBox="1"/>
          <p:nvPr/>
        </p:nvSpPr>
        <p:spPr>
          <a:xfrm>
            <a:off x="45789" y="4162577"/>
            <a:ext cx="361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6: 10,5 + 0,3.5 = 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52A845-2AD4-104A-B1CA-05FEAF81E51B}"/>
              </a:ext>
            </a:extLst>
          </p:cNvPr>
          <p:cNvSpPr txBox="1"/>
          <p:nvPr/>
        </p:nvSpPr>
        <p:spPr>
          <a:xfrm>
            <a:off x="4808479" y="3765648"/>
            <a:ext cx="402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11: 10,5 + 0,3.10 = 13,5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9485A6-1160-9944-8725-14CAD0023D7D}"/>
              </a:ext>
            </a:extLst>
          </p:cNvPr>
          <p:cNvSpPr txBox="1"/>
          <p:nvPr/>
        </p:nvSpPr>
        <p:spPr>
          <a:xfrm>
            <a:off x="4808479" y="4162577"/>
            <a:ext cx="402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12: 10,5 + 0,3.11 = 13,8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53E3D3-B45C-CA49-BFE0-2E57FDFBA44A}"/>
              </a:ext>
            </a:extLst>
          </p:cNvPr>
          <p:cNvSpPr txBox="1"/>
          <p:nvPr/>
        </p:nvSpPr>
        <p:spPr>
          <a:xfrm>
            <a:off x="1873859" y="4890695"/>
            <a:ext cx="370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Vậy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mức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lương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3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năm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1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kỹ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sư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là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9EB509-FD99-BD4F-83C4-0F1E659A0F58}"/>
              </a:ext>
            </a:extLst>
          </p:cNvPr>
          <p:cNvSpPr txBox="1"/>
          <p:nvPr/>
        </p:nvSpPr>
        <p:spPr>
          <a:xfrm>
            <a:off x="31347" y="5644069"/>
            <a:ext cx="8973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10,5+10,8+11,1+11,4+11,7+12+12,3+12,6+12,9+13,2+13,5+13,8 = 145,8 (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B3B650C-C826-3248-AA94-D7DECE120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405" y="2104941"/>
            <a:ext cx="906075" cy="24899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9D83A10-D6DE-BE42-AF79-1443F943F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03798"/>
            <a:ext cx="4136231" cy="50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58E088-54C8-5948-BD09-4A37E24FB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393" y="6336501"/>
            <a:ext cx="4136231" cy="50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D97E524-F1C4-214D-B129-AD01B4180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334" y="709581"/>
            <a:ext cx="952500" cy="11242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5EDB53F-0DCE-F446-835B-BF41B5EE7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76" y="754363"/>
            <a:ext cx="952500" cy="119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0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7848" y="14600"/>
            <a:ext cx="36004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186009"/>
            <a:ext cx="9144000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TNHH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10,5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/ 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0,3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2789"/>
            <a:ext cx="233975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BÀI TOÁN 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86884" y="4446761"/>
                <a:ext cx="3902800" cy="925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𝒏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2800" b="1" i="1" smtClean="0">
                              <a:latin typeface="Cambria Math"/>
                            </a:rPr>
                            <m:t>𝒅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884" y="4446761"/>
                <a:ext cx="3902800" cy="925703"/>
              </a:xfrm>
              <a:prstGeom prst="rect">
                <a:avLst/>
              </a:prstGeom>
              <a:blipFill rotWithShape="1">
                <a:blip r:embed="rId3"/>
                <a:stretch>
                  <a:fillRect r="-3744" b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95797" y="5377267"/>
                <a:ext cx="45817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𝟏𝟎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, 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, 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𝟏𝟐</m:t>
                      </m:r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97" y="5377267"/>
                <a:ext cx="4581703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r="-3329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7243" y="5939121"/>
                <a:ext cx="5573962" cy="925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𝟏𝟐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𝟏𝟎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𝟏𝟐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2800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43" y="5939121"/>
                <a:ext cx="5573962" cy="925703"/>
              </a:xfrm>
              <a:prstGeom prst="rect">
                <a:avLst/>
              </a:prstGeom>
              <a:blipFill rotWithShape="1">
                <a:blip r:embed="rId5"/>
                <a:stretch>
                  <a:fillRect r="-2735" b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096771" y="6051922"/>
            <a:ext cx="3369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145,8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47695" y="5406152"/>
            <a:ext cx="116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55076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7848" y="14600"/>
            <a:ext cx="36004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186009"/>
            <a:ext cx="9144000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2789"/>
            <a:ext cx="233975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BÀI TOÁN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30121" y="3052386"/>
                <a:ext cx="3902800" cy="925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𝒏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2800" b="1" i="1" smtClean="0">
                              <a:latin typeface="Cambria Math"/>
                            </a:rPr>
                            <m:t>𝒅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121" y="3052386"/>
                <a:ext cx="3902800" cy="925703"/>
              </a:xfrm>
              <a:prstGeom prst="rect">
                <a:avLst/>
              </a:prstGeom>
              <a:blipFill rotWithShape="1">
                <a:blip r:embed="rId3"/>
                <a:stretch>
                  <a:fillRect r="-3750" b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43492" y="4293096"/>
                <a:ext cx="36701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, 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, 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𝟏𝟑</m:t>
                      </m:r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492" y="4293096"/>
                <a:ext cx="3670172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r="-415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30121" y="5078474"/>
                <a:ext cx="4662430" cy="925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𝟏𝟑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𝟏𝟑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𝟏𝟑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2800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121" y="5078474"/>
                <a:ext cx="4662430" cy="925703"/>
              </a:xfrm>
              <a:prstGeom prst="rect">
                <a:avLst/>
              </a:prstGeom>
              <a:blipFill rotWithShape="1">
                <a:blip r:embed="rId5"/>
                <a:stretch>
                  <a:fillRect r="-3272" b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595140" y="5195117"/>
            <a:ext cx="3369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78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4321981"/>
            <a:ext cx="116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76517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/>
      <p:bldP spid="15" grpId="0"/>
      <p:bldP spid="16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1355" y="1236455"/>
                <a:ext cx="8591663" cy="95410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cấp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cộng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sai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d, ta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truy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hồi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55" y="1236455"/>
                <a:ext cx="8591663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07913" y="1713509"/>
                <a:ext cx="43204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n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913" y="1713509"/>
                <a:ext cx="4320480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1356" y="2443530"/>
                <a:ext cx="8591663" cy="95410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Số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hạng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quát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cấp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cộng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800" b="1" i="1" dirty="0">
                    <a:latin typeface="Cambria Math"/>
                  </a:rPr>
                  <a:t> </a:t>
                </a:r>
                <a:r>
                  <a:rPr lang="en-US" sz="2800" b="1" dirty="0" err="1">
                    <a:latin typeface="Cambria Math"/>
                  </a:rPr>
                  <a:t>với</a:t>
                </a:r>
                <a:r>
                  <a:rPr lang="en-US" sz="2800" b="1" dirty="0">
                    <a:latin typeface="Cambria Math"/>
                  </a:rPr>
                  <a:t>   </a:t>
                </a:r>
                <a:r>
                  <a:rPr lang="en-US" sz="2800" b="1" dirty="0" err="1">
                    <a:latin typeface="Cambria Math"/>
                  </a:rPr>
                  <a:t>công</a:t>
                </a:r>
                <a:r>
                  <a:rPr lang="en-US" sz="2800" b="1" dirty="0">
                    <a:latin typeface="Cambria Math"/>
                  </a:rPr>
                  <a:t> </a:t>
                </a:r>
                <a:r>
                  <a:rPr lang="en-US" sz="2800" b="1" dirty="0" err="1">
                    <a:latin typeface="Cambria Math"/>
                  </a:rPr>
                  <a:t>sai</a:t>
                </a:r>
                <a:r>
                  <a:rPr lang="en-US" sz="2800" b="1" dirty="0">
                    <a:latin typeface="Cambria Math"/>
                  </a:rPr>
                  <a:t> d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</a:rPr>
                            <m:t>𝒏</m:t>
                          </m:r>
                          <m:r>
                            <a:rPr lang="en-US" sz="2800" b="1" i="1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800" b="1" i="1">
                          <a:latin typeface="Cambria Math"/>
                        </a:rPr>
                        <m:t>𝒅</m:t>
                      </m:r>
                      <m:r>
                        <a:rPr lang="en-US" sz="2800" b="1" i="1">
                          <a:latin typeface="Cambria Math"/>
                        </a:rPr>
                        <m:t>  </m:t>
                      </m:r>
                      <m:r>
                        <a:rPr lang="en-US" sz="2800" b="1" i="1">
                          <a:latin typeface="Cambria Math"/>
                        </a:rPr>
                        <m:t>𝒗</m:t>
                      </m:r>
                      <m:r>
                        <a:rPr lang="en-US" sz="2800" b="1" i="1">
                          <a:latin typeface="Cambria Math"/>
                        </a:rPr>
                        <m:t>ớ</m:t>
                      </m:r>
                      <m:r>
                        <a:rPr lang="en-US" sz="2800" b="1" i="1">
                          <a:latin typeface="Cambria Math"/>
                        </a:rPr>
                        <m:t>𝒊</m:t>
                      </m:r>
                      <m:r>
                        <a:rPr lang="en-US" sz="2800" b="1" i="1">
                          <a:latin typeface="Cambria Math"/>
                        </a:rPr>
                        <m:t> </m:t>
                      </m:r>
                      <m:r>
                        <a:rPr lang="en-US" sz="2800" b="1" i="1">
                          <a:latin typeface="Cambria Math"/>
                        </a:rPr>
                        <m:t>𝒏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56" y="2443530"/>
                <a:ext cx="8591663" cy="9541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715" y="3844848"/>
                <a:ext cx="8496944" cy="159370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cấp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cộng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800" b="1">
                        <a:latin typeface="Cambria Math"/>
                      </a:rPr>
                      <m:t>.</m:t>
                    </m:r>
                  </m:oMath>
                </a14:m>
                <a:endParaRPr lang="en-US" sz="2800" b="1" dirty="0">
                  <a:latin typeface="Times New Roman" pitchFamily="18" charset="0"/>
                </a:endParaRPr>
              </a:p>
              <a:p>
                <a:pPr algn="ctr"/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𝒏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[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>
                            <a:latin typeface="Cambria Math"/>
                          </a:rPr>
                          <m:t>𝒅</m:t>
                        </m:r>
                        <m:r>
                          <a:rPr lang="en-US" sz="2800" b="1" i="1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15" y="3844848"/>
                <a:ext cx="8496944" cy="159370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78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831609" y="1051"/>
            <a:ext cx="5129283" cy="2794466"/>
          </a:xfrm>
          <a:prstGeom prst="cloudCallout">
            <a:avLst>
              <a:gd name="adj1" fmla="val -11719"/>
              <a:gd name="adj2" fmla="val 6034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03042" y="224071"/>
            <a:ext cx="3810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iner Hand ITC" pitchFamily="66" charset="0"/>
              </a:rPr>
              <a:t>Chân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iner Hand ITC" pitchFamily="66" charset="0"/>
              </a:rPr>
              <a:t> </a:t>
            </a:r>
            <a:r>
              <a:rPr lang="en-US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iner Hand ITC" pitchFamily="66" charset="0"/>
              </a:rPr>
              <a:t>thành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iner Hand ITC" pitchFamily="66" charset="0"/>
              </a:rPr>
              <a:t> </a:t>
            </a:r>
            <a:r>
              <a:rPr lang="en-US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iner Hand ITC" pitchFamily="66" charset="0"/>
              </a:rPr>
              <a:t>cảm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iner Hand ITC" pitchFamily="66" charset="0"/>
              </a:rPr>
              <a:t> </a:t>
            </a:r>
            <a:r>
              <a:rPr lang="en-US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iner Hand ITC" pitchFamily="66" charset="0"/>
              </a:rPr>
              <a:t>ơn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iner Hand ITC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530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12696"/>
              </p:ext>
            </p:extLst>
          </p:nvPr>
        </p:nvGraphicFramePr>
        <p:xfrm>
          <a:off x="1382186" y="1052395"/>
          <a:ext cx="667975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4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4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4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4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1661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45957" y="1715174"/>
                <a:ext cx="6320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957" y="1715174"/>
                <a:ext cx="632096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r="-2524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34189" y="1735956"/>
                <a:ext cx="6403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189" y="1735956"/>
                <a:ext cx="640368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r="-2571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39296" y="1735956"/>
                <a:ext cx="6403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296" y="1735956"/>
                <a:ext cx="640368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r="-2571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45507" y="1724999"/>
                <a:ext cx="6403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507" y="1724999"/>
                <a:ext cx="640368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0465" r="-2571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16652" y="1753639"/>
                <a:ext cx="6403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652" y="1753639"/>
                <a:ext cx="640368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0465" r="-2571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41418" y="1736374"/>
                <a:ext cx="6403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418" y="1736374"/>
                <a:ext cx="640368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10465" r="-2571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53612" y="1735956"/>
                <a:ext cx="6403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612" y="1735956"/>
                <a:ext cx="640368" cy="523220"/>
              </a:xfrm>
              <a:prstGeom prst="rect">
                <a:avLst/>
              </a:prstGeom>
              <a:blipFill rotWithShape="1">
                <a:blip r:embed="rId10"/>
                <a:stretch>
                  <a:fillRect t="-10465" r="-2476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575556" y="5160534"/>
            <a:ext cx="7992888" cy="107721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-1, 3, 7, 11, 15, 19, 23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52084" y="3733286"/>
                <a:ext cx="223048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084" y="3733286"/>
                <a:ext cx="2230482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624012" y="3751950"/>
                <a:ext cx="166840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48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012" y="3751950"/>
                <a:ext cx="1668405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6811052" y="377644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93419" y="3739521"/>
            <a:ext cx="514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-6314" y="1340768"/>
            <a:ext cx="132961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46096" y="168182"/>
            <a:ext cx="4970259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CẤP SỐ CỘNG</a:t>
            </a:r>
          </a:p>
        </p:txBody>
      </p:sp>
      <p:sp>
        <p:nvSpPr>
          <p:cNvPr id="43" name="Arrow: Curved Up 42">
            <a:extLst>
              <a:ext uri="{FF2B5EF4-FFF2-40B4-BE49-F238E27FC236}">
                <a16:creationId xmlns:a16="http://schemas.microsoft.com/office/drawing/2014/main" id="{9A26A243-E63E-9A43-D4AD-9A35BB4CE08B}"/>
              </a:ext>
            </a:extLst>
          </p:cNvPr>
          <p:cNvSpPr/>
          <p:nvPr/>
        </p:nvSpPr>
        <p:spPr>
          <a:xfrm>
            <a:off x="1771985" y="2213876"/>
            <a:ext cx="937927" cy="422663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Arrow: Curved Up 43">
            <a:extLst>
              <a:ext uri="{FF2B5EF4-FFF2-40B4-BE49-F238E27FC236}">
                <a16:creationId xmlns:a16="http://schemas.microsoft.com/office/drawing/2014/main" id="{081D3F91-3940-4A20-7035-8CC58DF33140}"/>
              </a:ext>
            </a:extLst>
          </p:cNvPr>
          <p:cNvSpPr/>
          <p:nvPr/>
        </p:nvSpPr>
        <p:spPr>
          <a:xfrm>
            <a:off x="2853928" y="2232121"/>
            <a:ext cx="937927" cy="422663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Arrow: Curved Up 44">
            <a:extLst>
              <a:ext uri="{FF2B5EF4-FFF2-40B4-BE49-F238E27FC236}">
                <a16:creationId xmlns:a16="http://schemas.microsoft.com/office/drawing/2014/main" id="{F63A844D-33D1-2B99-589E-2AEDF2881DD3}"/>
              </a:ext>
            </a:extLst>
          </p:cNvPr>
          <p:cNvSpPr/>
          <p:nvPr/>
        </p:nvSpPr>
        <p:spPr>
          <a:xfrm>
            <a:off x="3820357" y="2243299"/>
            <a:ext cx="937927" cy="422663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Arrow: Curved Up 45">
            <a:extLst>
              <a:ext uri="{FF2B5EF4-FFF2-40B4-BE49-F238E27FC236}">
                <a16:creationId xmlns:a16="http://schemas.microsoft.com/office/drawing/2014/main" id="{4A0E165E-731F-A58B-2FA1-198C98D8BB9F}"/>
              </a:ext>
            </a:extLst>
          </p:cNvPr>
          <p:cNvSpPr/>
          <p:nvPr/>
        </p:nvSpPr>
        <p:spPr>
          <a:xfrm>
            <a:off x="4881438" y="2243299"/>
            <a:ext cx="937927" cy="422663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Arrow: Curved Up 46">
            <a:extLst>
              <a:ext uri="{FF2B5EF4-FFF2-40B4-BE49-F238E27FC236}">
                <a16:creationId xmlns:a16="http://schemas.microsoft.com/office/drawing/2014/main" id="{CBBD5B68-FF8A-ABAA-F7D1-ABAC378AB430}"/>
              </a:ext>
            </a:extLst>
          </p:cNvPr>
          <p:cNvSpPr/>
          <p:nvPr/>
        </p:nvSpPr>
        <p:spPr>
          <a:xfrm>
            <a:off x="5961558" y="2223261"/>
            <a:ext cx="937927" cy="422663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Arrow: Curved Up 47">
            <a:extLst>
              <a:ext uri="{FF2B5EF4-FFF2-40B4-BE49-F238E27FC236}">
                <a16:creationId xmlns:a16="http://schemas.microsoft.com/office/drawing/2014/main" id="{A5ED2A1B-790B-ED6C-D5EE-3CB48CDC800F}"/>
              </a:ext>
            </a:extLst>
          </p:cNvPr>
          <p:cNvSpPr/>
          <p:nvPr/>
        </p:nvSpPr>
        <p:spPr>
          <a:xfrm>
            <a:off x="7024109" y="2223261"/>
            <a:ext cx="937927" cy="422663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D6286EF-1E8F-CAAF-1073-436958EA3FB9}"/>
              </a:ext>
            </a:extLst>
          </p:cNvPr>
          <p:cNvSpPr txBox="1"/>
          <p:nvPr/>
        </p:nvSpPr>
        <p:spPr>
          <a:xfrm>
            <a:off x="1820329" y="266596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ADCCA58-2524-7BE3-B2DA-500C3F0718F0}"/>
              </a:ext>
            </a:extLst>
          </p:cNvPr>
          <p:cNvSpPr txBox="1"/>
          <p:nvPr/>
        </p:nvSpPr>
        <p:spPr>
          <a:xfrm>
            <a:off x="2821756" y="265478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CF1FD40-1B51-38FF-4C3C-FE945F4747D2}"/>
              </a:ext>
            </a:extLst>
          </p:cNvPr>
          <p:cNvSpPr txBox="1"/>
          <p:nvPr/>
        </p:nvSpPr>
        <p:spPr>
          <a:xfrm>
            <a:off x="3862041" y="267234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68E0E25-66CC-F0D9-4497-354F8678EC15}"/>
              </a:ext>
            </a:extLst>
          </p:cNvPr>
          <p:cNvSpPr txBox="1"/>
          <p:nvPr/>
        </p:nvSpPr>
        <p:spPr>
          <a:xfrm>
            <a:off x="4942161" y="2681731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5FC0AB9-5446-2C30-78DA-C6CADA4F9A8A}"/>
              </a:ext>
            </a:extLst>
          </p:cNvPr>
          <p:cNvSpPr txBox="1"/>
          <p:nvPr/>
        </p:nvSpPr>
        <p:spPr>
          <a:xfrm>
            <a:off x="6022281" y="2681731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0807CB3-20C4-940E-440A-356731D5DB57}"/>
              </a:ext>
            </a:extLst>
          </p:cNvPr>
          <p:cNvSpPr txBox="1"/>
          <p:nvPr/>
        </p:nvSpPr>
        <p:spPr>
          <a:xfrm>
            <a:off x="7102401" y="2696771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</a:p>
        </p:txBody>
      </p:sp>
    </p:spTree>
    <p:extLst>
      <p:ext uri="{BB962C8B-B14F-4D97-AF65-F5344CB8AC3E}">
        <p14:creationId xmlns:p14="http://schemas.microsoft.com/office/powerpoint/2010/main" val="26504410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9" grpId="0"/>
      <p:bldP spid="33" grpId="0" animBg="1"/>
      <p:bldP spid="34" grpId="0"/>
      <p:bldP spid="35" grpId="0"/>
      <p:bldP spid="36" grpId="0"/>
      <p:bldP spid="36" grpId="1"/>
      <p:bldP spid="37" grpId="0"/>
      <p:bldP spid="39" grpId="0" animBg="1"/>
      <p:bldP spid="3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672"/>
            <a:ext cx="3168352" cy="5232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NGHĨA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752" y="567936"/>
                <a:ext cx="9036496" cy="228363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Cấp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cộng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dãy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hữu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vô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),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kể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hạng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đứng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ngay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trước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không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đổi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d,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tức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là: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n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≥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𝟐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d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sai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cấp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cộng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" y="567936"/>
                <a:ext cx="9036496" cy="2283638"/>
              </a:xfrm>
              <a:prstGeom prst="rect">
                <a:avLst/>
              </a:prstGeom>
              <a:blipFill>
                <a:blip r:embed="rId3"/>
                <a:stretch>
                  <a:fillRect l="-1348" t="-2387" r="-1280" b="-4509"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106179"/>
              </p:ext>
            </p:extLst>
          </p:nvPr>
        </p:nvGraphicFramePr>
        <p:xfrm>
          <a:off x="1691680" y="3750712"/>
          <a:ext cx="7272811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9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89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80" y="3750712"/>
            <a:ext cx="158417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36CB5C-1EDF-730C-B4B3-28C22F9E9DA5}"/>
              </a:ext>
            </a:extLst>
          </p:cNvPr>
          <p:cNvSpPr txBox="1"/>
          <p:nvPr/>
        </p:nvSpPr>
        <p:spPr>
          <a:xfrm>
            <a:off x="575556" y="5160534"/>
            <a:ext cx="7992888" cy="107721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1, -3, -7, -11, -15, -19, -23 là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là -4.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F7D9F3-C95E-94F7-A4A4-F12D93795FC7}"/>
              </a:ext>
            </a:extLst>
          </p:cNvPr>
          <p:cNvSpPr txBox="1"/>
          <p:nvPr/>
        </p:nvSpPr>
        <p:spPr>
          <a:xfrm>
            <a:off x="58352" y="2950756"/>
            <a:ext cx="8228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ý: Khi d=0 </a:t>
            </a:r>
            <a:r>
              <a:rPr lang="en-US" sz="28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en-US" sz="28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không </a:t>
            </a:r>
            <a:r>
              <a:rPr lang="en-US" sz="28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2800" i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FE24CCD-644B-B512-F175-0D178C38AF98}"/>
              </a:ext>
            </a:extLst>
          </p:cNvPr>
          <p:cNvSpPr/>
          <p:nvPr/>
        </p:nvSpPr>
        <p:spPr>
          <a:xfrm>
            <a:off x="4342248" y="1954568"/>
            <a:ext cx="1368152" cy="360040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B725C32-4B46-6EE3-1FAB-DF46B9AD7449}"/>
                  </a:ext>
                </a:extLst>
              </p:cNvPr>
              <p:cNvSpPr/>
              <p:nvPr/>
            </p:nvSpPr>
            <p:spPr>
              <a:xfrm>
                <a:off x="6266039" y="1870098"/>
                <a:ext cx="2664299" cy="74656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B725C32-4B46-6EE3-1FAB-DF46B9AD74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039" y="1870098"/>
                <a:ext cx="2664299" cy="746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055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2" grpId="0" animBg="1"/>
      <p:bldP spid="3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-1"/>
                <a:ext cx="9135257" cy="177510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VÍ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Cho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cấp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cộng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sáu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, </m:t>
                    </m:r>
                    <m:r>
                      <a:rPr lang="en-US" sz="3200" b="0" i="1" smtClean="0">
                        <a:latin typeface="Cambria Math"/>
                      </a:rPr>
                      <m:t>𝑑</m:t>
                    </m:r>
                    <m:r>
                      <a:rPr lang="en-US" sz="3200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còn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dãy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"/>
                <a:ext cx="9135257" cy="1775101"/>
              </a:xfrm>
              <a:prstGeom prst="rect">
                <a:avLst/>
              </a:prstGeom>
              <a:blipFill>
                <a:blip r:embed="rId3"/>
                <a:stretch>
                  <a:fillRect l="-1599" t="-4437" b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4601" y="2403282"/>
                <a:ext cx="8888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 =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01" y="2403282"/>
                <a:ext cx="888833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r="-1780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50713" y="2449154"/>
                <a:ext cx="7298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+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713" y="2449154"/>
                <a:ext cx="729880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r="-2689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815609" y="2495818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1292" y="3208085"/>
                <a:ext cx="8888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 =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92" y="3208085"/>
                <a:ext cx="888833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r="-1780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87404" y="3253957"/>
                <a:ext cx="7381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+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404" y="3253957"/>
                <a:ext cx="738151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0465" r="-2644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852300" y="3300621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3458" y="3901424"/>
                <a:ext cx="8888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4 =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58" y="3901424"/>
                <a:ext cx="888833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0465" r="-1780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9570" y="3947296"/>
                <a:ext cx="7381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+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570" y="3947296"/>
                <a:ext cx="738151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10588" r="-26446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814466" y="399396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3373" y="5578073"/>
                <a:ext cx="8888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6 =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73" y="5578073"/>
                <a:ext cx="888833" cy="523220"/>
              </a:xfrm>
              <a:prstGeom prst="rect">
                <a:avLst/>
              </a:prstGeom>
              <a:blipFill rotWithShape="1">
                <a:blip r:embed="rId10"/>
                <a:stretch>
                  <a:fillRect t="-10465" r="-1780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19485" y="5623945"/>
                <a:ext cx="7381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800" dirty="0"/>
                  <a:t>+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485" y="5623945"/>
                <a:ext cx="738151" cy="523220"/>
              </a:xfrm>
              <a:prstGeom prst="rect">
                <a:avLst/>
              </a:prstGeom>
              <a:blipFill rotWithShape="1">
                <a:blip r:embed="rId11"/>
                <a:stretch>
                  <a:fillRect t="-10588" r="-26446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784381" y="5670609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7028" y="4729343"/>
                <a:ext cx="8888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5 =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28" y="4729343"/>
                <a:ext cx="888833" cy="523220"/>
              </a:xfrm>
              <a:prstGeom prst="rect">
                <a:avLst/>
              </a:prstGeom>
              <a:blipFill rotWithShape="1">
                <a:blip r:embed="rId12"/>
                <a:stretch>
                  <a:fillRect t="-10465" r="-1712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233140" y="4745990"/>
                <a:ext cx="7381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+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140" y="4745990"/>
                <a:ext cx="738151" cy="523220"/>
              </a:xfrm>
              <a:prstGeom prst="rect">
                <a:avLst/>
              </a:prstGeom>
              <a:blipFill rotWithShape="1">
                <a:blip r:embed="rId13"/>
                <a:stretch>
                  <a:fillRect t="-10588" r="-27273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898036" y="4792654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16693" y="2364339"/>
                <a:ext cx="738214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693" y="2364339"/>
                <a:ext cx="738214" cy="786177"/>
              </a:xfrm>
              <a:prstGeom prst="rect">
                <a:avLst/>
              </a:prstGeom>
              <a:blipFill rotWithShape="1">
                <a:blip r:embed="rId14"/>
                <a:stretch>
                  <a:fillRect r="-17355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78425" y="3208085"/>
                <a:ext cx="908133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425" y="3208085"/>
                <a:ext cx="908133" cy="786177"/>
              </a:xfrm>
              <a:prstGeom prst="rect">
                <a:avLst/>
              </a:prstGeom>
              <a:blipFill rotWithShape="1">
                <a:blip r:embed="rId15"/>
                <a:stretch>
                  <a:fillRect r="-13423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71598" y="3885100"/>
                <a:ext cx="908133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598" y="3885100"/>
                <a:ext cx="908133" cy="786177"/>
              </a:xfrm>
              <a:prstGeom prst="rect">
                <a:avLst/>
              </a:prstGeom>
              <a:blipFill rotWithShape="1">
                <a:blip r:embed="rId16"/>
                <a:stretch>
                  <a:fillRect r="-12752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57682" y="4617001"/>
                <a:ext cx="908133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682" y="4617001"/>
                <a:ext cx="908133" cy="793679"/>
              </a:xfrm>
              <a:prstGeom prst="rect">
                <a:avLst/>
              </a:prstGeom>
              <a:blipFill rotWithShape="1">
                <a:blip r:embed="rId17"/>
                <a:stretch>
                  <a:fillRect r="-1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154575" y="5623945"/>
                <a:ext cx="908133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44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575" y="5623945"/>
                <a:ext cx="908133" cy="784830"/>
              </a:xfrm>
              <a:prstGeom prst="rect">
                <a:avLst/>
              </a:prstGeom>
              <a:blipFill rotWithShape="1">
                <a:blip r:embed="rId18"/>
                <a:stretch>
                  <a:fillRect r="-13423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3851920" y="2412031"/>
            <a:ext cx="0" cy="45656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68866" y="3234044"/>
            <a:ext cx="4995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12882" y="3830927"/>
                <a:ext cx="3993722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;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;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17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;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;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35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;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44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882" y="3830927"/>
                <a:ext cx="3993722" cy="910570"/>
              </a:xfrm>
              <a:prstGeom prst="rect">
                <a:avLst/>
              </a:prstGeom>
              <a:blipFill rotWithShape="1">
                <a:blip r:embed="rId19"/>
                <a:stretch>
                  <a:fillRect r="-3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19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22" grpId="0"/>
      <p:bldP spid="23" grpId="0"/>
      <p:bldP spid="24" grpId="0"/>
      <p:bldP spid="2" grpId="0"/>
      <p:bldP spid="19" grpId="0"/>
      <p:bldP spid="20" grpId="0"/>
      <p:bldP spid="21" grpId="0"/>
      <p:bldP spid="25" grpId="0"/>
      <p:bldP spid="15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0" y="-1"/>
                <a:ext cx="9135257" cy="156966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LUYỆN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Cho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là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cấp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cộng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đầu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cấp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cộng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"/>
                <a:ext cx="9135257" cy="1569660"/>
              </a:xfrm>
              <a:prstGeom prst="rect">
                <a:avLst/>
              </a:prstGeom>
              <a:blipFill>
                <a:blip r:embed="rId4"/>
                <a:stretch>
                  <a:fillRect l="-1599" t="-5019" b="-11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11292" y="2924944"/>
                <a:ext cx="8888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 =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92" y="2924944"/>
                <a:ext cx="88883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187404" y="2970816"/>
                <a:ext cx="7381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+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404" y="2970816"/>
                <a:ext cx="738151" cy="523220"/>
              </a:xfrm>
              <a:prstGeom prst="rect">
                <a:avLst/>
              </a:prstGeom>
              <a:blipFill>
                <a:blip r:embed="rId6"/>
                <a:stretch>
                  <a:fillRect t="-10465" r="-1570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852300" y="301748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73458" y="3618283"/>
                <a:ext cx="8888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4 =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58" y="3618283"/>
                <a:ext cx="88883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149570" y="3664155"/>
                <a:ext cx="7381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+</a:t>
                </a: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570" y="3664155"/>
                <a:ext cx="738151" cy="523220"/>
              </a:xfrm>
              <a:prstGeom prst="rect">
                <a:avLst/>
              </a:prstGeom>
              <a:blipFill>
                <a:blip r:embed="rId8"/>
                <a:stretch>
                  <a:fillRect t="-10465" r="-1570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814466" y="3710819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457028" y="4446202"/>
                <a:ext cx="8888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5 =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28" y="4446202"/>
                <a:ext cx="88883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1233140" y="4462849"/>
                <a:ext cx="7381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+</a:t>
                </a: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140" y="4462849"/>
                <a:ext cx="738151" cy="523220"/>
              </a:xfrm>
              <a:prstGeom prst="rect">
                <a:avLst/>
              </a:prstGeom>
              <a:blipFill>
                <a:blip r:embed="rId10"/>
                <a:stretch>
                  <a:fillRect t="-10465" r="-1652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898036" y="4509513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178425" y="2924944"/>
                <a:ext cx="7382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425" y="2924944"/>
                <a:ext cx="738214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271598" y="3601959"/>
                <a:ext cx="7382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598" y="3601959"/>
                <a:ext cx="73821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157682" y="4333860"/>
                <a:ext cx="9081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682" y="4333860"/>
                <a:ext cx="908134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3851920" y="2412031"/>
            <a:ext cx="0" cy="45656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993392" y="3233765"/>
                <a:ext cx="499530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Vậy 5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hạng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là: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−7,−2,3,8,13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392" y="3233765"/>
                <a:ext cx="4995305" cy="954107"/>
              </a:xfrm>
              <a:prstGeom prst="rect">
                <a:avLst/>
              </a:prstGeom>
              <a:blipFill>
                <a:blip r:embed="rId14"/>
                <a:stretch>
                  <a:fillRect l="-2439" t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412882" y="3830927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1BFD6DF-0843-D5B4-73BC-EE93B1435512}"/>
                  </a:ext>
                </a:extLst>
              </p:cNvPr>
              <p:cNvSpPr/>
              <p:nvPr/>
            </p:nvSpPr>
            <p:spPr>
              <a:xfrm>
                <a:off x="457028" y="1753601"/>
                <a:ext cx="888834" cy="74656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1BFD6DF-0843-D5B4-73BC-EE93B14355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28" y="1753601"/>
                <a:ext cx="888834" cy="74656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BC4805-2A55-D372-1F5B-366B6F7E057E}"/>
                  </a:ext>
                </a:extLst>
              </p:cNvPr>
              <p:cNvSpPr/>
              <p:nvPr/>
            </p:nvSpPr>
            <p:spPr>
              <a:xfrm>
                <a:off x="1694725" y="1749687"/>
                <a:ext cx="888834" cy="74656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BC4805-2A55-D372-1F5B-366B6F7E05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725" y="1749687"/>
                <a:ext cx="888834" cy="7465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7F16D54-6C13-B3DA-1D2A-9F5157F2F1D4}"/>
                  </a:ext>
                </a:extLst>
              </p:cNvPr>
              <p:cNvSpPr/>
              <p:nvPr/>
            </p:nvSpPr>
            <p:spPr>
              <a:xfrm>
                <a:off x="2963085" y="1759596"/>
                <a:ext cx="1032849" cy="74656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7F16D54-6C13-B3DA-1D2A-9F5157F2F1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085" y="1759596"/>
                <a:ext cx="1032849" cy="74656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5A2F599-6B81-0A44-7CF6-9FF069CCD8CB}"/>
                  </a:ext>
                </a:extLst>
              </p:cNvPr>
              <p:cNvSpPr/>
              <p:nvPr/>
            </p:nvSpPr>
            <p:spPr>
              <a:xfrm>
                <a:off x="4332509" y="1759595"/>
                <a:ext cx="1032849" cy="74656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5A2F599-6B81-0A44-7CF6-9FF069CCD8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509" y="1759595"/>
                <a:ext cx="1032849" cy="74656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39316F2-2714-D274-A4EA-391547553D6A}"/>
                  </a:ext>
                </a:extLst>
              </p:cNvPr>
              <p:cNvSpPr/>
              <p:nvPr/>
            </p:nvSpPr>
            <p:spPr>
              <a:xfrm>
                <a:off x="5701933" y="1760297"/>
                <a:ext cx="1032849" cy="74656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39316F2-2714-D274-A4EA-391547553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933" y="1760297"/>
                <a:ext cx="1032849" cy="74656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096B22F-D8F4-D36F-7A7E-1A48CF6F6F02}"/>
                  </a:ext>
                </a:extLst>
              </p:cNvPr>
              <p:cNvSpPr/>
              <p:nvPr/>
            </p:nvSpPr>
            <p:spPr>
              <a:xfrm>
                <a:off x="454486" y="1751097"/>
                <a:ext cx="888834" cy="74656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096B22F-D8F4-D36F-7A7E-1A48CF6F6F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86" y="1751097"/>
                <a:ext cx="888834" cy="74656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3613D1F-4AB3-E51A-554D-3253DC8B832D}"/>
                  </a:ext>
                </a:extLst>
              </p:cNvPr>
              <p:cNvSpPr/>
              <p:nvPr/>
            </p:nvSpPr>
            <p:spPr>
              <a:xfrm>
                <a:off x="1692183" y="1747183"/>
                <a:ext cx="888834" cy="74656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3613D1F-4AB3-E51A-554D-3253DC8B83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183" y="1747183"/>
                <a:ext cx="888834" cy="74656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C6501B6-BBD0-FFA9-E145-6E890962960C}"/>
                  </a:ext>
                </a:extLst>
              </p:cNvPr>
              <p:cNvSpPr/>
              <p:nvPr/>
            </p:nvSpPr>
            <p:spPr>
              <a:xfrm>
                <a:off x="2960543" y="1757092"/>
                <a:ext cx="1032849" cy="74656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C6501B6-BBD0-FFA9-E145-6E89096296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543" y="1757092"/>
                <a:ext cx="1032849" cy="74656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9613A6D-CA23-D635-DBB5-9C76EEDA4AA4}"/>
                  </a:ext>
                </a:extLst>
              </p:cNvPr>
              <p:cNvSpPr/>
              <p:nvPr/>
            </p:nvSpPr>
            <p:spPr>
              <a:xfrm>
                <a:off x="4329967" y="1757091"/>
                <a:ext cx="1032849" cy="74656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9613A6D-CA23-D635-DBB5-9C76EEDA4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967" y="1757091"/>
                <a:ext cx="1032849" cy="74656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E80E8EC-3D23-94E3-C9A4-059E1DC63D69}"/>
                  </a:ext>
                </a:extLst>
              </p:cNvPr>
              <p:cNvSpPr/>
              <p:nvPr/>
            </p:nvSpPr>
            <p:spPr>
              <a:xfrm>
                <a:off x="5699391" y="1757793"/>
                <a:ext cx="1032849" cy="74656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E80E8EC-3D23-94E3-C9A4-059E1DC63D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391" y="1757793"/>
                <a:ext cx="1032849" cy="74656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265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2" grpId="0"/>
      <p:bldP spid="13" grpId="0"/>
      <p:bldP spid="14" grpId="0"/>
      <p:bldP spid="22" grpId="0"/>
      <p:bldP spid="23" grpId="0"/>
      <p:bldP spid="24" grpId="0"/>
      <p:bldP spid="19" grpId="0"/>
      <p:bldP spid="20" grpId="0"/>
      <p:bldP spid="21" grpId="0"/>
      <p:bldP spid="15" grpId="0"/>
      <p:bldP spid="30" grpId="0"/>
      <p:bldP spid="26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0" y="-1"/>
                <a:ext cx="9135257" cy="156966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itchFamily="18" charset="0"/>
                  </a:rPr>
                  <a:t>LUYỆN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2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dãy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=−5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+7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≥1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Dãy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cấp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cộng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không?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sao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"/>
                <a:ext cx="9135257" cy="1569660"/>
              </a:xfrm>
              <a:prstGeom prst="rect">
                <a:avLst/>
              </a:prstGeom>
              <a:blipFill>
                <a:blip r:embed="rId4"/>
                <a:stretch>
                  <a:fillRect l="-1599" t="-5019" b="-11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412882" y="3830927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1BFD6DF-0843-D5B4-73BC-EE93B1435512}"/>
                  </a:ext>
                </a:extLst>
              </p:cNvPr>
              <p:cNvSpPr/>
              <p:nvPr/>
            </p:nvSpPr>
            <p:spPr>
              <a:xfrm>
                <a:off x="119019" y="2784845"/>
                <a:ext cx="2176830" cy="74656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1BFD6DF-0843-D5B4-73BC-EE93B14355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9" y="2784845"/>
                <a:ext cx="2176830" cy="7465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BC4805-2A55-D372-1F5B-366B6F7E057E}"/>
                  </a:ext>
                </a:extLst>
              </p:cNvPr>
              <p:cNvSpPr/>
              <p:nvPr/>
            </p:nvSpPr>
            <p:spPr>
              <a:xfrm>
                <a:off x="2374654" y="2780928"/>
                <a:ext cx="888834" cy="74656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BC4805-2A55-D372-1F5B-366B6F7E05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654" y="2780928"/>
                <a:ext cx="888834" cy="7465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7F16D54-6C13-B3DA-1D2A-9F5157F2F1D4}"/>
                  </a:ext>
                </a:extLst>
              </p:cNvPr>
              <p:cNvSpPr/>
              <p:nvPr/>
            </p:nvSpPr>
            <p:spPr>
              <a:xfrm>
                <a:off x="3415403" y="2780928"/>
                <a:ext cx="3108711" cy="74656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7F16D54-6C13-B3DA-1D2A-9F5157F2F1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403" y="2780928"/>
                <a:ext cx="3108711" cy="7465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5A2F599-6B81-0A44-7CF6-9FF069CCD8CB}"/>
                  </a:ext>
                </a:extLst>
              </p:cNvPr>
              <p:cNvSpPr/>
              <p:nvPr/>
            </p:nvSpPr>
            <p:spPr>
              <a:xfrm>
                <a:off x="6699604" y="2790840"/>
                <a:ext cx="1032849" cy="74656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5A2F599-6B81-0A44-7CF6-9FF069CCD8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604" y="2790840"/>
                <a:ext cx="1032849" cy="7465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39316F2-2714-D274-A4EA-391547553D6A}"/>
                  </a:ext>
                </a:extLst>
              </p:cNvPr>
              <p:cNvSpPr/>
              <p:nvPr/>
            </p:nvSpPr>
            <p:spPr>
              <a:xfrm>
                <a:off x="7884368" y="2780930"/>
                <a:ext cx="1032849" cy="74656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39316F2-2714-D274-A4EA-391547553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780930"/>
                <a:ext cx="1032849" cy="7465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096B22F-D8F4-D36F-7A7E-1A48CF6F6F02}"/>
                  </a:ext>
                </a:extLst>
              </p:cNvPr>
              <p:cNvSpPr/>
              <p:nvPr/>
            </p:nvSpPr>
            <p:spPr>
              <a:xfrm>
                <a:off x="119019" y="3884180"/>
                <a:ext cx="2176830" cy="74656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𝟓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𝒏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𝟕</m:t>
                      </m:r>
                      <m:r>
                        <a:rPr lang="en-US" sz="32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096B22F-D8F4-D36F-7A7E-1A48CF6F6F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9" y="3884180"/>
                <a:ext cx="2176830" cy="7465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C6501B6-BBD0-FFA9-E145-6E890962960C}"/>
                  </a:ext>
                </a:extLst>
              </p:cNvPr>
              <p:cNvSpPr/>
              <p:nvPr/>
            </p:nvSpPr>
            <p:spPr>
              <a:xfrm>
                <a:off x="3415403" y="3884180"/>
                <a:ext cx="3108711" cy="74656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𝟓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𝒏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)+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𝟕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C6501B6-BBD0-FFA9-E145-6E89096296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403" y="3884180"/>
                <a:ext cx="3108711" cy="7465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9613A6D-CA23-D635-DBB5-9C76EEDA4AA4}"/>
                  </a:ext>
                </a:extLst>
              </p:cNvPr>
              <p:cNvSpPr/>
              <p:nvPr/>
            </p:nvSpPr>
            <p:spPr>
              <a:xfrm>
                <a:off x="6699604" y="3884179"/>
                <a:ext cx="1032849" cy="74656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9613A6D-CA23-D635-DBB5-9C76EEDA4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604" y="3884179"/>
                <a:ext cx="1032849" cy="7465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E80E8EC-3D23-94E3-C9A4-059E1DC63D69}"/>
                  </a:ext>
                </a:extLst>
              </p:cNvPr>
              <p:cNvSpPr/>
              <p:nvPr/>
            </p:nvSpPr>
            <p:spPr>
              <a:xfrm>
                <a:off x="7884367" y="3884178"/>
                <a:ext cx="1032849" cy="74656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E80E8EC-3D23-94E3-C9A4-059E1DC63D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7" y="3884178"/>
                <a:ext cx="1032849" cy="7465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2D22914-4B37-CEF2-50A0-5282DBC933DE}"/>
                  </a:ext>
                </a:extLst>
              </p:cNvPr>
              <p:cNvSpPr/>
              <p:nvPr/>
            </p:nvSpPr>
            <p:spPr>
              <a:xfrm>
                <a:off x="2386439" y="3884180"/>
                <a:ext cx="888834" cy="74656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2D22914-4B37-CEF2-50A0-5282DBC933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439" y="3884180"/>
                <a:ext cx="888834" cy="7465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B0A4587-A493-0B8F-C102-DEA2A2A3F579}"/>
              </a:ext>
            </a:extLst>
          </p:cNvPr>
          <p:cNvCxnSpPr>
            <a:stCxn id="26" idx="2"/>
          </p:cNvCxnSpPr>
          <p:nvPr/>
        </p:nvCxnSpPr>
        <p:spPr>
          <a:xfrm flipH="1">
            <a:off x="1043608" y="3531408"/>
            <a:ext cx="163826" cy="5687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9DF9BE-0F13-C1F2-8F98-2EB195AD0FAC}"/>
              </a:ext>
            </a:extLst>
          </p:cNvPr>
          <p:cNvCxnSpPr/>
          <p:nvPr/>
        </p:nvCxnSpPr>
        <p:spPr>
          <a:xfrm flipH="1">
            <a:off x="4862233" y="3518353"/>
            <a:ext cx="163826" cy="5687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67746B-A77B-9665-71C4-B2A3803ED101}"/>
                  </a:ext>
                </a:extLst>
              </p:cNvPr>
              <p:cNvSpPr txBox="1"/>
              <p:nvPr/>
            </p:nvSpPr>
            <p:spPr>
              <a:xfrm>
                <a:off x="364787" y="5589240"/>
                <a:ext cx="82809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67746B-A77B-9665-71C4-B2A3803ED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87" y="5589240"/>
                <a:ext cx="8280920" cy="584775"/>
              </a:xfrm>
              <a:prstGeom prst="rect">
                <a:avLst/>
              </a:prstGeom>
              <a:blipFill>
                <a:blip r:embed="rId15"/>
                <a:stretch>
                  <a:fillRect l="-1915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85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ésultat de recherche d'images pour &quot;cấp số cộ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574"/>
            <a:ext cx="5796137" cy="539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Résultat de recherche d'images pour &quot;cấp số cộ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Résultat de recherche d'images pour &quot;cấp số cộng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Résultat de recherche d'images pour &quot;suy nghĩ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Résultat de recherche d'images pour &quot;suy nghĩ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Résultat de recherche d'images pour &quot;suy nghĩ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Résultat de recherche d'images pour &quot;suy nghĩ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2705100" cy="350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loud Callout 10"/>
          <p:cNvSpPr/>
          <p:nvPr/>
        </p:nvSpPr>
        <p:spPr>
          <a:xfrm rot="16200000">
            <a:off x="3564663" y="-868128"/>
            <a:ext cx="1488006" cy="3590891"/>
          </a:xfrm>
          <a:prstGeom prst="cloudCallout">
            <a:avLst>
              <a:gd name="adj1" fmla="val -54649"/>
              <a:gd name="adj2" fmla="val 8176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30668" y="83506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????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55574" y="1943254"/>
                <a:ext cx="3336305" cy="646331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/>
                            </a:rPr>
                            <m:t>𝟏𝟎𝟎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/>
                            </a:rPr>
                            <m:t>𝟗𝟗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4" y="1943254"/>
                <a:ext cx="333630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003B213-BBC7-FCF2-9C8D-43DE42410BE8}"/>
              </a:ext>
            </a:extLst>
          </p:cNvPr>
          <p:cNvSpPr txBox="1"/>
          <p:nvPr/>
        </p:nvSpPr>
        <p:spPr>
          <a:xfrm>
            <a:off x="0" y="-13672"/>
            <a:ext cx="4644008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5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23016" y="1703521"/>
                <a:ext cx="9192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 =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16" y="1703521"/>
                <a:ext cx="919290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r="-1655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9128" y="1749393"/>
                <a:ext cx="10427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/>
                  <a:t>+ d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128" y="1749393"/>
                <a:ext cx="1042721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r="-1871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0711" y="2319277"/>
                <a:ext cx="9192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 =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11" y="2319277"/>
                <a:ext cx="919290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r="-1733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46823" y="2365149"/>
                <a:ext cx="7686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/>
                  <a:t>+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823" y="2365149"/>
                <a:ext cx="768608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r="-2539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11719" y="2411813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86122" y="2850850"/>
                <a:ext cx="9192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 =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122" y="2850850"/>
                <a:ext cx="919290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0588" r="-17219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62234" y="2896722"/>
                <a:ext cx="7686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800" b="1" dirty="0"/>
                  <a:t>+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234" y="2896722"/>
                <a:ext cx="768608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0465" r="-2519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527130" y="2943386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37190" y="4163078"/>
                <a:ext cx="9192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𝟔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 =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90" y="4163078"/>
                <a:ext cx="919290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10465" r="-1733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37190" y="3462685"/>
                <a:ext cx="9192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 =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90" y="3462685"/>
                <a:ext cx="919290" cy="523220"/>
              </a:xfrm>
              <a:prstGeom prst="rect">
                <a:avLst/>
              </a:prstGeom>
              <a:blipFill rotWithShape="1">
                <a:blip r:embed="rId10"/>
                <a:stretch>
                  <a:fillRect t="-10465" r="-1733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799915" y="2399376"/>
                <a:ext cx="20241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=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/>
                  <a:t>+ d + d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915" y="2399376"/>
                <a:ext cx="2024144" cy="523220"/>
              </a:xfrm>
              <a:prstGeom prst="rect">
                <a:avLst/>
              </a:prstGeom>
              <a:blipFill rotWithShape="1">
                <a:blip r:embed="rId11"/>
                <a:stretch>
                  <a:fillRect t="-10588" r="-9036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26023" y="4196978"/>
                <a:ext cx="13040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/>
                  <a:t>+ 5d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023" y="4196978"/>
                <a:ext cx="1304011" cy="523220"/>
              </a:xfrm>
              <a:prstGeom prst="rect">
                <a:avLst/>
              </a:prstGeom>
              <a:blipFill rotWithShape="1">
                <a:blip r:embed="rId12"/>
                <a:stretch>
                  <a:fillRect t="-10465" r="-1401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885539" y="2943386"/>
                <a:ext cx="22068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=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/>
                  <a:t>+ 2d + d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539" y="2943386"/>
                <a:ext cx="2206886" cy="523220"/>
              </a:xfrm>
              <a:prstGeom prst="rect">
                <a:avLst/>
              </a:prstGeom>
              <a:blipFill rotWithShape="1">
                <a:blip r:embed="rId13"/>
                <a:stretch>
                  <a:fillRect t="-10465" r="-828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06787" y="2943386"/>
                <a:ext cx="16714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=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/>
                  <a:t>+ 3d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787" y="2943386"/>
                <a:ext cx="1671483" cy="523220"/>
              </a:xfrm>
              <a:prstGeom prst="rect">
                <a:avLst/>
              </a:prstGeom>
              <a:blipFill rotWithShape="1">
                <a:blip r:embed="rId14"/>
                <a:stretch>
                  <a:fillRect t="-10465" r="-1054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985140" y="3519119"/>
                <a:ext cx="12254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/>
                  <a:t>+ 4d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140" y="3519119"/>
                <a:ext cx="1225464" cy="523220"/>
              </a:xfrm>
              <a:prstGeom prst="rect">
                <a:avLst/>
              </a:prstGeom>
              <a:blipFill rotWithShape="1">
                <a:blip r:embed="rId15"/>
                <a:stretch>
                  <a:fillRect t="-10465" r="-1492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78918" y="2394666"/>
                <a:ext cx="16714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=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/>
                  <a:t>+ 2d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918" y="2394666"/>
                <a:ext cx="1671483" cy="523220"/>
              </a:xfrm>
              <a:prstGeom prst="rect">
                <a:avLst/>
              </a:prstGeom>
              <a:blipFill rotWithShape="1">
                <a:blip r:embed="rId16"/>
                <a:stretch>
                  <a:fillRect t="-10465" r="-1058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137190" y="4780094"/>
            <a:ext cx="2353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………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78073" y="5161536"/>
                <a:ext cx="11757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=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073" y="5161536"/>
                <a:ext cx="1175771" cy="523220"/>
              </a:xfrm>
              <a:prstGeom prst="rect">
                <a:avLst/>
              </a:prstGeom>
              <a:blipFill rotWithShape="1">
                <a:blip r:embed="rId17"/>
                <a:stretch>
                  <a:fillRect t="-10465" r="-1399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208150" y="5232027"/>
                <a:ext cx="14082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/>
                  <a:t>+ 99d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150" y="5232027"/>
                <a:ext cx="1408206" cy="523220"/>
              </a:xfrm>
              <a:prstGeom prst="rect">
                <a:avLst/>
              </a:prstGeom>
              <a:blipFill rotWithShape="1">
                <a:blip r:embed="rId18"/>
                <a:stretch>
                  <a:fillRect t="-10465" r="-1298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921012" y="5695462"/>
                <a:ext cx="124950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=</m:t>
                          </m:r>
                        </m:sub>
                      </m:sSub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12" y="5695462"/>
                <a:ext cx="1249509" cy="70788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048576" y="5802922"/>
                <a:ext cx="101707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576" y="5802922"/>
                <a:ext cx="1017073" cy="707886"/>
              </a:xfrm>
              <a:prstGeom prst="rect">
                <a:avLst/>
              </a:prstGeom>
              <a:blipFill>
                <a:blip r:embed="rId20"/>
                <a:stretch>
                  <a:fillRect t="-15517" r="-20359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0" y="373081"/>
                <a:ext cx="9144000" cy="10772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dãy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đầu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3200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sai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d.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các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d.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3081"/>
                <a:ext cx="9144000" cy="1077218"/>
              </a:xfrm>
              <a:prstGeom prst="rect">
                <a:avLst/>
              </a:prstGeom>
              <a:blipFill>
                <a:blip r:embed="rId21"/>
                <a:stretch>
                  <a:fillRect l="-1598" t="-7263" r="-1598" b="-16201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981395" y="5759226"/>
            <a:ext cx="1526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(n-1)d</a:t>
            </a:r>
          </a:p>
        </p:txBody>
      </p:sp>
    </p:spTree>
    <p:extLst>
      <p:ext uri="{BB962C8B-B14F-4D97-AF65-F5344CB8AC3E}">
        <p14:creationId xmlns:p14="http://schemas.microsoft.com/office/powerpoint/2010/main" val="227611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8" grpId="0"/>
      <p:bldP spid="9" grpId="0"/>
      <p:bldP spid="10" grpId="0"/>
      <p:bldP spid="10" grpId="1"/>
      <p:bldP spid="11" grpId="0"/>
      <p:bldP spid="12" grpId="0"/>
      <p:bldP spid="13" grpId="0"/>
      <p:bldP spid="16" grpId="0"/>
      <p:bldP spid="19" grpId="0"/>
      <p:bldP spid="20" grpId="0"/>
      <p:bldP spid="21" grpId="0"/>
      <p:bldP spid="22" grpId="0"/>
      <p:bldP spid="22" grpId="1"/>
      <p:bldP spid="23" grpId="0"/>
      <p:bldP spid="24" grpId="0"/>
      <p:bldP spid="24" grpId="1"/>
      <p:bldP spid="25" grpId="0"/>
      <p:bldP spid="26" grpId="0"/>
      <p:bldP spid="27" grpId="0"/>
      <p:bldP spid="28" grpId="0"/>
      <p:bldP spid="29" grpId="0"/>
      <p:bldP spid="3" grpId="0" animBg="1"/>
      <p:bldP spid="6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6B9F25"/>
    </a:hlink>
    <a:folHlink>
      <a:srgbClr val="B26B02"/>
    </a:folHlink>
  </a:clrScheme>
</a:themeOverride>
</file>

<file path=ppt/theme/themeOverride5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7275</TotalTime>
  <Words>2359</Words>
  <Application>Microsoft Office PowerPoint</Application>
  <PresentationFormat>On-screen Show (4:3)</PresentationFormat>
  <Paragraphs>342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Baskerville Old Face</vt:lpstr>
      <vt:lpstr>Calibri</vt:lpstr>
      <vt:lpstr>Calibri Light</vt:lpstr>
      <vt:lpstr>Cambria Math</vt:lpstr>
      <vt:lpstr>Times New Roman</vt:lpstr>
      <vt:lpstr>Viner Hand ITC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Ông Năm thuê người đến khoan một cái giếng. Giá của một mét khoan đầu tiên là 80 nghìn đồng. Kể từ mét khoan thứ 2 giá của mét khoan tăng thêm 5 nghìn đồng so với mét khoan đứng trước đó. Ông Năm muốn khoan cái giếng sâu 10 mét thì phải trả bao nhiêu tiền?</vt:lpstr>
      <vt:lpstr>PowerPoint Presentation</vt:lpstr>
      <vt:lpstr>PowerPoint Presentation</vt:lpstr>
      <vt:lpstr>Một công ty TNHH thực hiện việc trả lương theo phương pháp sau: - Mức lương của quý làm việc đầu tiên cho công ty là 10,5 triệu đồng - Kể từ quý làm việc thứ 2 mức lương sẽ được tăng thêm 0,3 triệu đồng/quý. Hãy tính tổng số tiền lương 1 kỹ sư nhận được sau 3 năm làm việc cho công ty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nhu nguyen</cp:lastModifiedBy>
  <cp:revision>177</cp:revision>
  <dcterms:created xsi:type="dcterms:W3CDTF">2016-11-05T05:40:30Z</dcterms:created>
  <dcterms:modified xsi:type="dcterms:W3CDTF">2023-07-31T03:21:03Z</dcterms:modified>
</cp:coreProperties>
</file>